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79" r:id="rId6"/>
    <p:sldId id="274" r:id="rId7"/>
    <p:sldId id="257" r:id="rId8"/>
    <p:sldId id="305" r:id="rId9"/>
    <p:sldId id="275" r:id="rId10"/>
    <p:sldId id="262" r:id="rId11"/>
    <p:sldId id="264" r:id="rId12"/>
    <p:sldId id="263" r:id="rId13"/>
    <p:sldId id="265" r:id="rId14"/>
    <p:sldId id="276" r:id="rId15"/>
    <p:sldId id="312" r:id="rId16"/>
    <p:sldId id="313" r:id="rId17"/>
    <p:sldId id="314" r:id="rId18"/>
    <p:sldId id="315" r:id="rId19"/>
    <p:sldId id="316" r:id="rId20"/>
    <p:sldId id="317" r:id="rId21"/>
    <p:sldId id="318" r:id="rId22"/>
    <p:sldId id="319" r:id="rId23"/>
    <p:sldId id="321" r:id="rId24"/>
    <p:sldId id="277" r:id="rId25"/>
    <p:sldId id="258" r:id="rId26"/>
    <p:sldId id="259" r:id="rId27"/>
    <p:sldId id="307" r:id="rId28"/>
    <p:sldId id="308" r:id="rId29"/>
    <p:sldId id="267" r:id="rId30"/>
    <p:sldId id="268" r:id="rId31"/>
    <p:sldId id="309" r:id="rId32"/>
    <p:sldId id="270" r:id="rId33"/>
    <p:sldId id="310" r:id="rId34"/>
    <p:sldId id="311" r:id="rId35"/>
    <p:sldId id="278" r:id="rId36"/>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8A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647" autoAdjust="0"/>
  </p:normalViewPr>
  <p:slideViewPr>
    <p:cSldViewPr snapToGrid="0">
      <p:cViewPr>
        <p:scale>
          <a:sx n="90" d="100"/>
          <a:sy n="90" d="100"/>
        </p:scale>
        <p:origin x="-1338" y="-6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1" Type="http://schemas.openxmlformats.org/officeDocument/2006/relationships/tags" Target="tags/tag2.xml"/><Relationship Id="rId40" Type="http://schemas.openxmlformats.org/officeDocument/2006/relationships/commentAuthors" Target="commentAuthors.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35E4E6-51C4-449E-B969-4E3DD8A73F9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BB1081-A238-4A8A-B568-69DB226B60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模板来自于：第一</a:t>
            </a:r>
            <a:r>
              <a:rPr lang="en-US" altLang="zh-CN" sz="1200" dirty="0" smtClean="0">
                <a:latin typeface="微软雅黑" panose="020B0503020204020204" pitchFamily="34" charset="-122"/>
                <a:ea typeface="微软雅黑" panose="020B0503020204020204" pitchFamily="34" charset="-122"/>
              </a:rPr>
              <a:t>PPT</a:t>
            </a:r>
            <a:r>
              <a:rPr lang="zh-CN" altLang="en-US" sz="1200" dirty="0" smtClean="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https://www.1ppt.com/</a:t>
            </a:r>
            <a:endParaRPr lang="zh-CN" altLang="en-US"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BB1081-A238-4A8A-B568-69DB226B60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7" name="TextBox 6"/>
          <p:cNvSpPr txBox="1"/>
          <p:nvPr userDrawn="1"/>
        </p:nvSpPr>
        <p:spPr>
          <a:xfrm>
            <a:off x="11651940" y="21465"/>
            <a:ext cx="540060" cy="118430"/>
          </a:xfrm>
          <a:prstGeom prst="rect">
            <a:avLst/>
          </a:prstGeom>
          <a:noFill/>
        </p:spPr>
        <p:txBody>
          <a:bodyPr wrap="square" rtlCol="0">
            <a:spAutoFit/>
          </a:bodyPr>
          <a:lstStyle/>
          <a:p>
            <a:pPr>
              <a:lnSpc>
                <a:spcPct val="200000"/>
              </a:lnSpc>
            </a:pPr>
            <a:r>
              <a:rPr lang="zh-CN" altLang="en-US" sz="100" dirty="0">
                <a:latin typeface="微软雅黑" panose="020B0503020204020204" pitchFamily="34" charset="-122"/>
                <a:ea typeface="微软雅黑" panose="020B0503020204020204" pitchFamily="34" charset="-122"/>
                <a:hlinkClick r:id="rId2"/>
              </a:rPr>
              <a:t>行业</a:t>
            </a: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en-US" altLang="zh-CN" sz="100" dirty="0">
                <a:latin typeface="微软雅黑" panose="020B0503020204020204" pitchFamily="34" charset="-122"/>
                <a:ea typeface="微软雅黑" panose="020B0503020204020204" pitchFamily="34" charset="-122"/>
              </a:rPr>
              <a:t>http://www.1ppt.com/hangye/</a:t>
            </a:r>
            <a:endParaRPr lang="en-US" altLang="zh-CN" sz="1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ea typeface="印品黑体" panose="00000500000000000000"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ea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ea typeface="印品黑体" panose="00000500000000000000"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印品黑体"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印品黑体"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印品黑体"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6.png"/><Relationship Id="rId3" Type="http://schemas.openxmlformats.org/officeDocument/2006/relationships/image" Target="../media/image12.png"/><Relationship Id="rId2" Type="http://schemas.openxmlformats.org/officeDocument/2006/relationships/image" Target="../media/image37.png"/><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48.jpeg"/><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49.GIF"/><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51.GIF"/><Relationship Id="rId2" Type="http://schemas.openxmlformats.org/officeDocument/2006/relationships/image" Target="../media/image52.png"/><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蓝色星球02"/>
          <p:cNvPicPr>
            <a:picLocks noChangeAspect="1"/>
          </p:cNvPicPr>
          <p:nvPr/>
        </p:nvPicPr>
        <p:blipFill>
          <a:blip r:embed="rId1"/>
          <a:srcRect/>
          <a:stretch>
            <a:fillRect/>
          </a:stretch>
        </p:blipFill>
        <p:spPr>
          <a:xfrm>
            <a:off x="7566661" y="-635"/>
            <a:ext cx="4628515" cy="3060065"/>
          </a:xfrm>
          <a:prstGeom prst="rect">
            <a:avLst/>
          </a:prstGeom>
          <a:effectLst>
            <a:outerShdw blurRad="1206500" dist="38100" dir="8100000" algn="tr" rotWithShape="0">
              <a:prstClr val="black">
                <a:alpha val="40000"/>
              </a:prstClr>
            </a:outerShdw>
          </a:effectLst>
        </p:spPr>
      </p:pic>
      <p:pic>
        <p:nvPicPr>
          <p:cNvPr id="7" name="图片 6" descr="5c762e76d91223"/>
          <p:cNvPicPr>
            <a:picLocks noChangeAspect="1"/>
          </p:cNvPicPr>
          <p:nvPr/>
        </p:nvPicPr>
        <p:blipFill>
          <a:blip r:embed="rId2">
            <a:lum bright="6000"/>
          </a:blip>
          <a:srcRect/>
          <a:stretch>
            <a:fillRect/>
          </a:stretch>
        </p:blipFill>
        <p:spPr>
          <a:xfrm>
            <a:off x="-1905" y="3187067"/>
            <a:ext cx="10058400" cy="3673475"/>
          </a:xfrm>
          <a:prstGeom prst="rect">
            <a:avLst/>
          </a:prstGeom>
          <a:effectLst>
            <a:outerShdw blurRad="1270000" dist="38100" algn="l" rotWithShape="0">
              <a:prstClr val="black">
                <a:alpha val="40000"/>
              </a:prstClr>
            </a:outerShdw>
          </a:effectLst>
        </p:spPr>
      </p:pic>
      <p:pic>
        <p:nvPicPr>
          <p:cNvPr id="8" name="图片 7" descr="5c62910c900502"/>
          <p:cNvPicPr>
            <a:picLocks noChangeAspect="1"/>
          </p:cNvPicPr>
          <p:nvPr/>
        </p:nvPicPr>
        <p:blipFill>
          <a:blip r:embed="rId3"/>
          <a:srcRect/>
          <a:stretch>
            <a:fillRect/>
          </a:stretch>
        </p:blipFill>
        <p:spPr>
          <a:xfrm>
            <a:off x="3477897" y="3187065"/>
            <a:ext cx="7149465" cy="3403600"/>
          </a:xfrm>
          <a:prstGeom prst="rect">
            <a:avLst/>
          </a:prstGeom>
        </p:spPr>
      </p:pic>
      <p:sp>
        <p:nvSpPr>
          <p:cNvPr id="10" name="文本框 9"/>
          <p:cNvSpPr txBox="1"/>
          <p:nvPr/>
        </p:nvSpPr>
        <p:spPr>
          <a:xfrm>
            <a:off x="6911975" y="4902835"/>
            <a:ext cx="4815205" cy="460375"/>
          </a:xfrm>
          <a:prstGeom prst="rect">
            <a:avLst/>
          </a:prstGeom>
          <a:noFill/>
        </p:spPr>
        <p:txBody>
          <a:bodyPr wrap="square" rtlCol="0">
            <a:spAutoFit/>
          </a:bodyPr>
          <a:lstStyle/>
          <a:p>
            <a:pPr algn="l"/>
            <a:r>
              <a:rPr lang="zh-CN" altLang="en-US" sz="2400" dirty="0">
                <a:solidFill>
                  <a:schemeClr val="bg1"/>
                </a:solidFill>
                <a:latin typeface="等线" panose="02010600030101010101" charset="-122"/>
                <a:ea typeface="等线" panose="02010600030101010101" charset="-122"/>
                <a:cs typeface="等线" panose="02010600030101010101" charset="-122"/>
                <a:sym typeface="Arial" panose="020B0604020202020204"/>
              </a:rPr>
              <a:t>汪汪队立大功</a:t>
            </a:r>
            <a:r>
              <a:rPr lang="en-US" altLang="zh-CN" sz="2400" dirty="0">
                <a:solidFill>
                  <a:schemeClr val="bg1"/>
                </a:solidFill>
                <a:latin typeface="等线" panose="02010600030101010101" charset="-122"/>
                <a:ea typeface="等线" panose="02010600030101010101" charset="-122"/>
                <a:cs typeface="等线" panose="02010600030101010101" charset="-122"/>
                <a:sym typeface="Arial" panose="020B0604020202020204"/>
              </a:rPr>
              <a:t>—</a:t>
            </a:r>
            <a:r>
              <a:rPr lang="zh-CN" altLang="en-US" sz="2400" dirty="0">
                <a:solidFill>
                  <a:schemeClr val="bg1"/>
                </a:solidFill>
                <a:latin typeface="等线" panose="02010600030101010101" charset="-122"/>
                <a:ea typeface="等线" panose="02010600030101010101" charset="-122"/>
                <a:cs typeface="等线" panose="02010600030101010101" charset="-122"/>
                <a:sym typeface="Arial" panose="020B0604020202020204"/>
              </a:rPr>
              <a:t>张秦，李东旭</a:t>
            </a:r>
            <a:endParaRPr lang="zh-CN" altLang="en-US" sz="2400" dirty="0">
              <a:solidFill>
                <a:schemeClr val="bg1"/>
              </a:solidFill>
              <a:latin typeface="等线" panose="02010600030101010101" charset="-122"/>
              <a:ea typeface="等线" panose="02010600030101010101" charset="-122"/>
              <a:cs typeface="等线" panose="02010600030101010101" charset="-122"/>
              <a:sym typeface="Arial" panose="020B0604020202020204"/>
            </a:endParaRPr>
          </a:p>
        </p:txBody>
      </p:sp>
      <p:sp>
        <p:nvSpPr>
          <p:cNvPr id="3" name="矩形 2"/>
          <p:cNvSpPr/>
          <p:nvPr/>
        </p:nvSpPr>
        <p:spPr>
          <a:xfrm>
            <a:off x="676593" y="2595880"/>
            <a:ext cx="10517505" cy="922020"/>
          </a:xfrm>
          <a:prstGeom prst="rect">
            <a:avLst/>
          </a:prstGeom>
          <a:noFill/>
          <a:ln>
            <a:noFill/>
          </a:ln>
        </p:spPr>
        <p:txBody>
          <a:bodyPr wrap="none" rtlCol="0" anchor="t">
            <a:spAutoFit/>
          </a:bodyPr>
          <a:p>
            <a:pPr algn="ctr"/>
            <a:r>
              <a:rPr lang="zh-CN" altLang="en-US"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黑体" panose="02010609060101010101" charset="-122"/>
                <a:ea typeface="黑体" panose="02010609060101010101" charset="-122"/>
              </a:rPr>
              <a:t>开源项目多维度健康评估与可视化</a:t>
            </a:r>
            <a:endParaRPr lang="zh-CN" altLang="en-US"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4" descr="开源项目多维度健康评估 (1)"/>
          <p:cNvPicPr>
            <a:picLocks noChangeAspect="1"/>
          </p:cNvPicPr>
          <p:nvPr/>
        </p:nvPicPr>
        <p:blipFill>
          <a:blip r:embed="rId1"/>
          <a:stretch>
            <a:fillRect/>
          </a:stretch>
        </p:blipFill>
        <p:spPr>
          <a:xfrm>
            <a:off x="3150870" y="1531620"/>
            <a:ext cx="5890260" cy="3310890"/>
          </a:xfrm>
          <a:prstGeom prst="rect">
            <a:avLst/>
          </a:prstGeom>
        </p:spPr>
      </p:pic>
      <p:pic>
        <p:nvPicPr>
          <p:cNvPr id="7" name="图片 6" descr="5c762cb8620d83"/>
          <p:cNvPicPr>
            <a:picLocks noChangeAspect="1"/>
          </p:cNvPicPr>
          <p:nvPr/>
        </p:nvPicPr>
        <p:blipFill>
          <a:blip r:embed="rId2"/>
          <a:srcRect/>
          <a:stretch>
            <a:fillRect/>
          </a:stretch>
        </p:blipFill>
        <p:spPr>
          <a:xfrm>
            <a:off x="1" y="1351282"/>
            <a:ext cx="3409315" cy="3921125"/>
          </a:xfrm>
          <a:prstGeom prst="rect">
            <a:avLst/>
          </a:prstGeom>
          <a:effectLst>
            <a:outerShdw blurRad="584200" dist="38100" algn="l" rotWithShape="0">
              <a:prstClr val="black">
                <a:alpha val="40000"/>
              </a:prstClr>
            </a:outerShdw>
          </a:effectLst>
        </p:spPr>
      </p:pic>
      <p:pic>
        <p:nvPicPr>
          <p:cNvPr id="8" name="图片 7" descr="5c762cb8620d83"/>
          <p:cNvPicPr>
            <a:picLocks noChangeAspect="1"/>
          </p:cNvPicPr>
          <p:nvPr/>
        </p:nvPicPr>
        <p:blipFill>
          <a:blip r:embed="rId3"/>
          <a:srcRect/>
          <a:stretch>
            <a:fillRect/>
          </a:stretch>
        </p:blipFill>
        <p:spPr>
          <a:xfrm rot="10800000">
            <a:off x="8789037" y="798195"/>
            <a:ext cx="3395345" cy="2494280"/>
          </a:xfrm>
          <a:prstGeom prst="rect">
            <a:avLst/>
          </a:prstGeom>
          <a:effectLst>
            <a:outerShdw blurRad="469900" dist="38100" dir="10800000" algn="r" rotWithShape="0">
              <a:prstClr val="black">
                <a:alpha val="40000"/>
              </a:prstClr>
            </a:outerShdw>
          </a:effectLst>
        </p:spPr>
      </p:pic>
      <p:sp>
        <p:nvSpPr>
          <p:cNvPr id="13" name="文本框 12"/>
          <p:cNvSpPr txBox="1"/>
          <p:nvPr/>
        </p:nvSpPr>
        <p:spPr>
          <a:xfrm>
            <a:off x="3056255" y="4894580"/>
            <a:ext cx="6633845" cy="1691005"/>
          </a:xfrm>
          <a:prstGeom prst="rect">
            <a:avLst/>
          </a:prstGeom>
          <a:noFill/>
        </p:spPr>
        <p:txBody>
          <a:bodyPr wrap="square" rtlCol="0">
            <a:spAutoFit/>
            <a:scene3d>
              <a:camera prst="orthographicFront"/>
              <a:lightRig rig="threePt" dir="t"/>
            </a:scene3d>
            <a:sp3d contourW="12700"/>
          </a:bodyPr>
          <a:lstStyle/>
          <a:p>
            <a:pPr algn="l" defTabSz="912495" fontAlgn="auto">
              <a:lnSpc>
                <a:spcPct val="130000"/>
              </a:lnSpc>
              <a:spcBef>
                <a:spcPts val="0"/>
              </a:spcBef>
              <a:defRPr/>
            </a:pPr>
            <a:r>
              <a:rPr lang="en-US" sz="16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    </a:t>
            </a:r>
            <a:r>
              <a:rPr sz="16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DataEase 具备丰富多样的功能与特性，能够高效地处理各类复杂数据，并将其转化为直观形象的图表形式，便于用户理解和分析。将预处理及融合的数据源导入到该平台中。依据数据的类型，分析的目的，选择合适的图表类型，设置图表的各项参数。确保每一张图表都能够精准无误地呈现数据的核心要点，最大程度地提升数据的可视化效果。</a:t>
            </a:r>
            <a:endParaRPr sz="16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endParaRPr>
          </a:p>
        </p:txBody>
      </p:sp>
      <p:grpSp>
        <p:nvGrpSpPr>
          <p:cNvPr id="14" name="组合 13"/>
          <p:cNvGrpSpPr/>
          <p:nvPr/>
        </p:nvGrpSpPr>
        <p:grpSpPr>
          <a:xfrm>
            <a:off x="530225" y="205107"/>
            <a:ext cx="3503930" cy="853440"/>
            <a:chOff x="835" y="678"/>
            <a:chExt cx="5518" cy="1344"/>
          </a:xfrm>
        </p:grpSpPr>
        <p:sp>
          <p:nvSpPr>
            <p:cNvPr id="17" name="文本框 16"/>
            <p:cNvSpPr txBox="1"/>
            <p:nvPr/>
          </p:nvSpPr>
          <p:spPr>
            <a:xfrm>
              <a:off x="2759" y="697"/>
              <a:ext cx="3594" cy="1016"/>
            </a:xfrm>
            <a:prstGeom prst="rect">
              <a:avLst/>
            </a:prstGeom>
            <a:noFill/>
          </p:spPr>
          <p:txBody>
            <a:bodyPr wrap="square" rtlCol="0">
              <a:spAutoFit/>
            </a:bodyPr>
            <a:lstStyle/>
            <a:p>
              <a:pPr algn="l"/>
              <a:r>
                <a:rPr lang="zh-CN" altLang="en-US" sz="3600" b="1" dirty="0">
                  <a:solidFill>
                    <a:srgbClr val="8AFEFE"/>
                  </a:solidFill>
                  <a:latin typeface="Arial" panose="020B0604020202020204"/>
                  <a:ea typeface="微软雅黑" panose="020B0503020204020204" pitchFamily="34" charset="-122"/>
                  <a:sym typeface="Arial" panose="020B0604020202020204"/>
                </a:rPr>
                <a:t>设计思路</a:t>
              </a:r>
              <a:endParaRPr lang="zh-CN" altLang="en-US" sz="3600" b="1" dirty="0">
                <a:solidFill>
                  <a:srgbClr val="8AFEFE"/>
                </a:solidFill>
                <a:latin typeface="Arial" panose="020B0604020202020204"/>
                <a:ea typeface="微软雅黑" panose="020B0503020204020204" pitchFamily="34" charset="-122"/>
                <a:sym typeface="Arial" panose="020B0604020202020204"/>
              </a:endParaRPr>
            </a:p>
          </p:txBody>
        </p:sp>
        <p:pic>
          <p:nvPicPr>
            <p:cNvPr id="19" name="图片 18" descr="蓝色星球03"/>
            <p:cNvPicPr>
              <a:picLocks noChangeAspect="1"/>
            </p:cNvPicPr>
            <p:nvPr/>
          </p:nvPicPr>
          <p:blipFill>
            <a:blip r:embed="rId4"/>
            <a:srcRect/>
            <a:stretch>
              <a:fillRect/>
            </a:stretch>
          </p:blipFill>
          <p:spPr>
            <a:xfrm>
              <a:off x="835" y="678"/>
              <a:ext cx="1694" cy="1344"/>
            </a:xfrm>
            <a:prstGeom prst="rect">
              <a:avLst/>
            </a:prstGeom>
          </p:spPr>
        </p:pic>
      </p:grpSp>
      <p:sp>
        <p:nvSpPr>
          <p:cNvPr id="27" name="文本框 26"/>
          <p:cNvSpPr txBox="1"/>
          <p:nvPr/>
        </p:nvSpPr>
        <p:spPr>
          <a:xfrm>
            <a:off x="1153795" y="948056"/>
            <a:ext cx="5266055"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dirty="0">
                <a:solidFill>
                  <a:srgbClr val="8AFEFE"/>
                </a:solidFill>
                <a:latin typeface="黑体" panose="02010609060101010101" charset="-122"/>
                <a:ea typeface="黑体" panose="02010609060101010101" charset="-122"/>
                <a:sym typeface="Arial" panose="020B0604020202020204"/>
              </a:rPr>
              <a:t>3.DataEase </a:t>
            </a:r>
            <a:r>
              <a:rPr lang="zh-CN" altLang="en-US" sz="3200" b="1" dirty="0">
                <a:solidFill>
                  <a:srgbClr val="8AFEFE"/>
                </a:solidFill>
                <a:latin typeface="黑体" panose="02010609060101010101" charset="-122"/>
                <a:ea typeface="黑体" panose="02010609060101010101" charset="-122"/>
                <a:sym typeface="Arial" panose="020B0604020202020204"/>
              </a:rPr>
              <a:t>可视化</a:t>
            </a:r>
            <a:r>
              <a:rPr lang="zh-CN" altLang="en-US" sz="3200" b="1" dirty="0">
                <a:solidFill>
                  <a:srgbClr val="8AFEFE"/>
                </a:solidFill>
                <a:latin typeface="黑体" panose="02010609060101010101" charset="-122"/>
                <a:ea typeface="黑体" panose="02010609060101010101" charset="-122"/>
                <a:sym typeface="Arial" panose="020B0604020202020204"/>
              </a:rPr>
              <a:t>大屏</a:t>
            </a:r>
            <a:endParaRPr lang="zh-CN" altLang="en-US" sz="3200" b="1" dirty="0">
              <a:solidFill>
                <a:srgbClr val="8AFEFE"/>
              </a:solidFill>
              <a:latin typeface="黑体" panose="02010609060101010101" charset="-122"/>
              <a:ea typeface="黑体" panose="02010609060101010101"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c762cb8620d83"/>
          <p:cNvPicPr>
            <a:picLocks noChangeAspect="1"/>
          </p:cNvPicPr>
          <p:nvPr/>
        </p:nvPicPr>
        <p:blipFill>
          <a:blip r:embed="rId1">
            <a:lum contrast="-12000"/>
          </a:blip>
          <a:stretch>
            <a:fillRect/>
          </a:stretch>
        </p:blipFill>
        <p:spPr>
          <a:xfrm>
            <a:off x="3175000" y="1229995"/>
            <a:ext cx="5842000" cy="4914900"/>
          </a:xfrm>
          <a:prstGeom prst="rect">
            <a:avLst/>
          </a:prstGeom>
          <a:effectLst>
            <a:outerShdw blurRad="787400" sx="102000" sy="102000" algn="ctr" rotWithShape="0">
              <a:prstClr val="black">
                <a:alpha val="40000"/>
              </a:prstClr>
            </a:outerShdw>
          </a:effectLst>
        </p:spPr>
      </p:pic>
      <p:sp>
        <p:nvSpPr>
          <p:cNvPr id="15" name="文本框 14"/>
          <p:cNvSpPr txBox="1"/>
          <p:nvPr/>
        </p:nvSpPr>
        <p:spPr>
          <a:xfrm>
            <a:off x="4966335" y="2905125"/>
            <a:ext cx="2282191" cy="521970"/>
          </a:xfrm>
          <a:prstGeom prst="rect">
            <a:avLst/>
          </a:prstGeom>
          <a:noFill/>
        </p:spPr>
        <p:txBody>
          <a:bodyPr wrap="square" rtlCol="0">
            <a:spAutoFit/>
          </a:bodyPr>
          <a:lstStyle/>
          <a:p>
            <a:pPr algn="dist"/>
            <a:r>
              <a:rPr lang="en-US" altLang="zh-CN" sz="2800" dirty="0">
                <a:solidFill>
                  <a:schemeClr val="bg1"/>
                </a:solidFill>
                <a:latin typeface="Arial" panose="020B0604020202020204"/>
                <a:ea typeface="微软雅黑" panose="020B0503020204020204" pitchFamily="34" charset="-122"/>
                <a:sym typeface="Arial" panose="020B0604020202020204"/>
              </a:rPr>
              <a:t>PART.03</a:t>
            </a:r>
            <a:endParaRPr lang="en-US" altLang="zh-CN" sz="2800" dirty="0">
              <a:solidFill>
                <a:schemeClr val="bg1"/>
              </a:solidFill>
              <a:latin typeface="Arial" panose="020B0604020202020204"/>
              <a:ea typeface="微软雅黑" panose="020B0503020204020204" pitchFamily="34" charset="-122"/>
              <a:sym typeface="Arial" panose="020B0604020202020204"/>
            </a:endParaRPr>
          </a:p>
        </p:txBody>
      </p:sp>
      <p:sp>
        <p:nvSpPr>
          <p:cNvPr id="14" name="文本框 13"/>
          <p:cNvSpPr txBox="1"/>
          <p:nvPr/>
        </p:nvSpPr>
        <p:spPr>
          <a:xfrm>
            <a:off x="3914141" y="3427096"/>
            <a:ext cx="4386580" cy="706755"/>
          </a:xfrm>
          <a:prstGeom prst="rect">
            <a:avLst/>
          </a:prstGeom>
          <a:noFill/>
        </p:spPr>
        <p:txBody>
          <a:bodyPr wrap="square" rtlCol="0">
            <a:spAutoFit/>
          </a:bodyPr>
          <a:lstStyle/>
          <a:p>
            <a:pPr algn="ctr"/>
            <a:r>
              <a:rPr lang="en-US" altLang="zh-CN" sz="4000" b="1" dirty="0">
                <a:solidFill>
                  <a:srgbClr val="8AFEFE"/>
                </a:solidFill>
                <a:latin typeface="Arial" panose="020B0604020202020204"/>
                <a:ea typeface="微软雅黑" panose="020B0503020204020204" pitchFamily="34" charset="-122"/>
                <a:sym typeface="Arial" panose="020B0604020202020204"/>
              </a:rPr>
              <a:t>三、健康评估模型</a:t>
            </a:r>
            <a:endParaRPr lang="en-US" altLang="zh-CN" sz="4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2"/>
          <a:srcRect/>
          <a:stretch>
            <a:fillRect/>
          </a:stretch>
        </p:blipFill>
        <p:spPr>
          <a:xfrm>
            <a:off x="2930525" y="1323975"/>
            <a:ext cx="2183131" cy="1732280"/>
          </a:xfrm>
          <a:prstGeom prst="rect">
            <a:avLst/>
          </a:prstGeom>
        </p:spPr>
      </p:pic>
      <p:pic>
        <p:nvPicPr>
          <p:cNvPr id="8" name="图片 7" descr="5c62910c900502"/>
          <p:cNvPicPr>
            <a:picLocks noChangeAspect="1"/>
          </p:cNvPicPr>
          <p:nvPr/>
        </p:nvPicPr>
        <p:blipFill>
          <a:blip r:embed="rId3"/>
          <a:srcRect/>
          <a:stretch>
            <a:fillRect/>
          </a:stretch>
        </p:blipFill>
        <p:spPr>
          <a:xfrm>
            <a:off x="7248526" y="3776347"/>
            <a:ext cx="2820671" cy="1343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3289300" cy="853440"/>
            <a:chOff x="835" y="678"/>
            <a:chExt cx="5180" cy="1344"/>
          </a:xfrm>
        </p:grpSpPr>
        <p:sp>
          <p:nvSpPr>
            <p:cNvPr id="15" name="文本框 14"/>
            <p:cNvSpPr txBox="1"/>
            <p:nvPr/>
          </p:nvSpPr>
          <p:spPr>
            <a:xfrm>
              <a:off x="2421" y="915"/>
              <a:ext cx="3594" cy="871"/>
            </a:xfrm>
            <a:prstGeom prst="rect">
              <a:avLst/>
            </a:prstGeom>
            <a:noFill/>
          </p:spPr>
          <p:txBody>
            <a:bodyPr wrap="square" rtlCol="0">
              <a:spAutoFit/>
            </a:bodyPr>
            <a:lstStyle/>
            <a:p>
              <a:pPr algn="l"/>
              <a:r>
                <a:rPr lang="zh-CN" altLang="en-US" sz="3000" b="1" dirty="0">
                  <a:solidFill>
                    <a:srgbClr val="8AFEFE"/>
                  </a:solidFill>
                  <a:latin typeface="Arial" panose="020B0604020202020204"/>
                  <a:ea typeface="微软雅黑" panose="020B0503020204020204" pitchFamily="34" charset="-122"/>
                  <a:sym typeface="Arial" panose="020B0604020202020204"/>
                </a:rPr>
                <a:t>评分组成</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pic>
        <p:nvPicPr>
          <p:cNvPr id="14" name="图片 13"/>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651636"/>
            <a:ext cx="12609576" cy="42005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3357880" cy="853440"/>
            <a:chOff x="835" y="678"/>
            <a:chExt cx="5288" cy="1344"/>
          </a:xfrm>
        </p:grpSpPr>
        <p:sp>
          <p:nvSpPr>
            <p:cNvPr id="15" name="文本框 14"/>
            <p:cNvSpPr txBox="1"/>
            <p:nvPr/>
          </p:nvSpPr>
          <p:spPr>
            <a:xfrm>
              <a:off x="2529" y="915"/>
              <a:ext cx="3594" cy="871"/>
            </a:xfrm>
            <a:prstGeom prst="rect">
              <a:avLst/>
            </a:prstGeom>
            <a:noFill/>
          </p:spPr>
          <p:txBody>
            <a:bodyPr wrap="square" rtlCol="0">
              <a:spAutoFit/>
            </a:bodyPr>
            <a:lstStyle/>
            <a:p>
              <a:pPr algn="l"/>
              <a:r>
                <a:rPr lang="zh-CN" altLang="en-US" sz="3000" b="1" dirty="0">
                  <a:solidFill>
                    <a:srgbClr val="8AFEFE"/>
                  </a:solidFill>
                  <a:latin typeface="Arial" panose="020B0604020202020204"/>
                  <a:ea typeface="微软雅黑" panose="020B0503020204020204" pitchFamily="34" charset="-122"/>
                  <a:sym typeface="Arial" panose="020B0604020202020204"/>
                </a:rPr>
                <a:t>维度介绍</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grpSp>
        <p:nvGrpSpPr>
          <p:cNvPr id="2" name="组合 1"/>
          <p:cNvGrpSpPr/>
          <p:nvPr/>
        </p:nvGrpSpPr>
        <p:grpSpPr>
          <a:xfrm>
            <a:off x="751841" y="1173162"/>
            <a:ext cx="9803130" cy="4512945"/>
            <a:chOff x="751840" y="1173480"/>
            <a:chExt cx="9803130" cy="4512945"/>
          </a:xfrm>
        </p:grpSpPr>
        <p:pic>
          <p:nvPicPr>
            <p:cNvPr id="4" name="图片 3" descr="蓝色星球03"/>
            <p:cNvPicPr>
              <a:picLocks noChangeAspect="1"/>
            </p:cNvPicPr>
            <p:nvPr/>
          </p:nvPicPr>
          <p:blipFill>
            <a:blip r:embed="rId2"/>
            <a:srcRect/>
            <a:stretch>
              <a:fillRect/>
            </a:stretch>
          </p:blipFill>
          <p:spPr>
            <a:xfrm>
              <a:off x="3082290" y="1173480"/>
              <a:ext cx="5434965" cy="4512945"/>
            </a:xfrm>
            <a:prstGeom prst="rect">
              <a:avLst/>
            </a:prstGeom>
          </p:spPr>
        </p:pic>
        <p:grpSp>
          <p:nvGrpSpPr>
            <p:cNvPr id="7" name="组合 6"/>
            <p:cNvGrpSpPr/>
            <p:nvPr/>
          </p:nvGrpSpPr>
          <p:grpSpPr>
            <a:xfrm>
              <a:off x="796925" y="1887855"/>
              <a:ext cx="2895600" cy="1834515"/>
              <a:chOff x="1255" y="2973"/>
              <a:chExt cx="4560" cy="2889"/>
            </a:xfrm>
          </p:grpSpPr>
          <p:sp>
            <p:nvSpPr>
              <p:cNvPr id="384" name="íSḻíḓe"/>
              <p:cNvSpPr txBox="1"/>
              <p:nvPr/>
            </p:nvSpPr>
            <p:spPr>
              <a:xfrm>
                <a:off x="1255" y="3676"/>
                <a:ext cx="4560" cy="2186"/>
              </a:xfrm>
              <a:prstGeom prst="rect">
                <a:avLst/>
              </a:prstGeom>
              <a:noFill/>
              <a:ln>
                <a:noFill/>
              </a:ln>
            </p:spPr>
            <p:txBody>
              <a:bodyPr spcFirstLastPara="1"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sz="1100" dirty="0">
                    <a:solidFill>
                      <a:srgbClr val="8AFEFE"/>
                    </a:solidFill>
                    <a:latin typeface="黑体" panose="02010609060101010101" charset="-122"/>
                    <a:ea typeface="黑体" panose="02010609060101010101" charset="-122"/>
                    <a:cs typeface="宋体" panose="02010600030101010101" pitchFamily="2" charset="-122"/>
                  </a:rPr>
                  <a:t>项目活跃度是衡量一个开源项目在其生命周期内是否保持积极发展和社区参与程度的重要指标。它反映了项目的活力和健康状况，对于评估项目的长期稳定性和可靠性至关重要</a:t>
                </a:r>
                <a:r>
                  <a:rPr lang="zh-CN" altLang="zh-CN" sz="1100" kern="100" spc="5" dirty="0">
                    <a:solidFill>
                      <a:srgbClr val="8AFEFE"/>
                    </a:solidFill>
                    <a:effectLst/>
                    <a:latin typeface="黑体" panose="02010609060101010101" charset="-122"/>
                    <a:ea typeface="黑体" panose="02010609060101010101" charset="-122"/>
                    <a:cs typeface="Arial" panose="020B0604020202020204" pitchFamily="34" charset="0"/>
                  </a:rPr>
                  <a:t>。</a:t>
                </a:r>
                <a:endParaRPr lang="zh-CN" altLang="zh-CN" sz="1100" kern="100" spc="5" dirty="0">
                  <a:solidFill>
                    <a:srgbClr val="8AFEFE"/>
                  </a:solidFill>
                  <a:effectLst/>
                  <a:latin typeface="黑体" panose="02010609060101010101" charset="-122"/>
                  <a:ea typeface="黑体" panose="02010609060101010101" charset="-122"/>
                  <a:cs typeface="Arial" panose="020B0604020202020204" pitchFamily="34" charset="0"/>
                  <a:sym typeface="Arial" panose="020B0604020202020204"/>
                </a:endParaRPr>
              </a:p>
            </p:txBody>
          </p:sp>
          <p:sp>
            <p:nvSpPr>
              <p:cNvPr id="385" name="iśḷîḍé"/>
              <p:cNvSpPr txBox="1"/>
              <p:nvPr/>
            </p:nvSpPr>
            <p:spPr>
              <a:xfrm>
                <a:off x="1375" y="2973"/>
                <a:ext cx="4320" cy="633"/>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solidFill>
                      <a:srgbClr val="8AFEFE"/>
                    </a:solidFill>
                    <a:latin typeface="爱奇艺黑体" charset="0"/>
                    <a:ea typeface="微软雅黑" panose="020B0503020204020204" pitchFamily="34" charset="-122"/>
                    <a:cs typeface="爱奇艺黑体" charset="0"/>
                    <a:sym typeface="Arial" panose="020B0604020202020204"/>
                  </a:rPr>
                  <a:t>项目活跃度（</a:t>
                </a:r>
                <a:r>
                  <a:rPr lang="en-US" altLang="zh-CN" b="1" dirty="0">
                    <a:solidFill>
                      <a:srgbClr val="8AFEFE"/>
                    </a:solidFill>
                    <a:latin typeface="爱奇艺黑体" charset="0"/>
                    <a:ea typeface="微软雅黑" panose="020B0503020204020204" pitchFamily="34" charset="-122"/>
                    <a:cs typeface="爱奇艺黑体" charset="0"/>
                    <a:sym typeface="Arial" panose="020B0604020202020204"/>
                  </a:rPr>
                  <a:t>act_final</a:t>
                </a:r>
                <a:r>
                  <a:rPr lang="zh-CN" altLang="en-US" b="1" dirty="0">
                    <a:solidFill>
                      <a:srgbClr val="8AFEFE"/>
                    </a:solidFill>
                    <a:latin typeface="爱奇艺黑体" charset="0"/>
                    <a:ea typeface="微软雅黑" panose="020B0503020204020204" pitchFamily="34" charset="-122"/>
                    <a:cs typeface="爱奇艺黑体" charset="0"/>
                    <a:sym typeface="Arial" panose="020B0604020202020204"/>
                  </a:rPr>
                  <a:t>）</a:t>
                </a:r>
                <a:endParaRPr lang="en-US" altLang="zh-CN" b="1" dirty="0">
                  <a:solidFill>
                    <a:srgbClr val="8AFEFE"/>
                  </a:solidFill>
                  <a:latin typeface="爱奇艺黑体" charset="0"/>
                  <a:ea typeface="微软雅黑" panose="020B0503020204020204" pitchFamily="34" charset="-122"/>
                  <a:cs typeface="爱奇艺黑体" charset="0"/>
                  <a:sym typeface="Arial" panose="020B0604020202020204"/>
                </a:endParaRPr>
              </a:p>
            </p:txBody>
          </p:sp>
        </p:grpSp>
        <p:grpSp>
          <p:nvGrpSpPr>
            <p:cNvPr id="8" name="组合 7"/>
            <p:cNvGrpSpPr/>
            <p:nvPr/>
          </p:nvGrpSpPr>
          <p:grpSpPr>
            <a:xfrm>
              <a:off x="751840" y="3766820"/>
              <a:ext cx="2864485" cy="1815465"/>
              <a:chOff x="1184" y="3306"/>
              <a:chExt cx="4511" cy="2859"/>
            </a:xfrm>
          </p:grpSpPr>
          <p:sp>
            <p:nvSpPr>
              <p:cNvPr id="9" name="íSḻíḓe"/>
              <p:cNvSpPr txBox="1"/>
              <p:nvPr/>
            </p:nvSpPr>
            <p:spPr>
              <a:xfrm>
                <a:off x="1375" y="4078"/>
                <a:ext cx="4320" cy="2087"/>
              </a:xfrm>
              <a:prstGeom prst="rect">
                <a:avLst/>
              </a:prstGeom>
              <a:noFill/>
              <a:ln>
                <a:noFill/>
              </a:ln>
            </p:spPr>
            <p:txBody>
              <a:bodyPr spcFirstLastPara="1"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sz="1100" dirty="0">
                    <a:solidFill>
                      <a:srgbClr val="8AFEFE"/>
                    </a:solidFill>
                    <a:latin typeface="黑体" panose="02010609060101010101" charset="-122"/>
                    <a:ea typeface="黑体" panose="02010609060101010101" charset="-122"/>
                    <a:cs typeface="宋体" panose="02010600030101010101" pitchFamily="2" charset="-122"/>
                  </a:rPr>
                  <a:t>代码质量评分是评估开源项目中代码库健康状况的重要指标。它反映了代码的可读性、可维护性、安全性。一个高质量的代码库不仅有助于项目的长期稳定发展，还能提高开发效率和减少潜在的技术债务。</a:t>
                </a:r>
                <a:endParaRPr sz="1100" dirty="0">
                  <a:solidFill>
                    <a:srgbClr val="8AFEFE"/>
                  </a:solidFill>
                  <a:latin typeface="黑体" panose="02010609060101010101" charset="-122"/>
                  <a:ea typeface="黑体" panose="02010609060101010101" charset="-122"/>
                  <a:cs typeface="宋体" panose="02010600030101010101" pitchFamily="2" charset="-122"/>
                </a:endParaRPr>
              </a:p>
              <a:p>
                <a:pPr algn="r">
                  <a:lnSpc>
                    <a:spcPct val="150000"/>
                  </a:lnSpc>
                </a:pPr>
                <a:endParaRPr sz="1100" dirty="0">
                  <a:solidFill>
                    <a:srgbClr val="8AFEFE"/>
                  </a:solidFill>
                  <a:latin typeface="黑体" panose="02010609060101010101" charset="-122"/>
                  <a:ea typeface="黑体" panose="02010609060101010101" charset="-122"/>
                  <a:cs typeface="宋体" panose="02010600030101010101" pitchFamily="2" charset="-122"/>
                  <a:sym typeface="Arial" panose="020B0604020202020204"/>
                </a:endParaRPr>
              </a:p>
            </p:txBody>
          </p:sp>
          <p:sp>
            <p:nvSpPr>
              <p:cNvPr id="12" name="iśḷîḍé"/>
              <p:cNvSpPr txBox="1"/>
              <p:nvPr/>
            </p:nvSpPr>
            <p:spPr>
              <a:xfrm>
                <a:off x="1184" y="3306"/>
                <a:ext cx="3871" cy="633"/>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solidFill>
                      <a:srgbClr val="8AFEFE"/>
                    </a:solidFill>
                    <a:latin typeface="Arial" panose="020B0604020202020204"/>
                    <a:ea typeface="微软雅黑" panose="020B0503020204020204" pitchFamily="34" charset="-122"/>
                    <a:sym typeface="Arial" panose="020B0604020202020204"/>
                  </a:rPr>
                  <a:t>代码质量（</a:t>
                </a:r>
                <a:r>
                  <a:rPr lang="en-US" altLang="zh-CN" b="1" dirty="0">
                    <a:solidFill>
                      <a:srgbClr val="8AFEFE"/>
                    </a:solidFill>
                    <a:latin typeface="Arial" panose="020B0604020202020204"/>
                    <a:ea typeface="微软雅黑" panose="020B0503020204020204" pitchFamily="34" charset="-122"/>
                    <a:sym typeface="Arial" panose="020B0604020202020204"/>
                  </a:rPr>
                  <a:t>quality</a:t>
                </a:r>
                <a:r>
                  <a:rPr lang="zh-CN" altLang="en-US" b="1" dirty="0">
                    <a:solidFill>
                      <a:srgbClr val="8AFEFE"/>
                    </a:solidFill>
                    <a:latin typeface="Arial" panose="020B0604020202020204"/>
                    <a:ea typeface="微软雅黑" panose="020B0503020204020204" pitchFamily="34" charset="-122"/>
                    <a:sym typeface="Arial" panose="020B0604020202020204"/>
                  </a:rPr>
                  <a:t>）</a:t>
                </a:r>
                <a:endParaRPr lang="zh-CN" altLang="en-US" b="1" dirty="0">
                  <a:solidFill>
                    <a:srgbClr val="8AFEFE"/>
                  </a:solidFill>
                  <a:latin typeface="Arial" panose="020B0604020202020204"/>
                  <a:ea typeface="微软雅黑" panose="020B0503020204020204" pitchFamily="34" charset="-122"/>
                  <a:sym typeface="Arial" panose="020B0604020202020204"/>
                </a:endParaRPr>
              </a:p>
            </p:txBody>
          </p:sp>
        </p:grpSp>
        <p:grpSp>
          <p:nvGrpSpPr>
            <p:cNvPr id="13" name="组合 12"/>
            <p:cNvGrpSpPr/>
            <p:nvPr/>
          </p:nvGrpSpPr>
          <p:grpSpPr>
            <a:xfrm>
              <a:off x="7811770" y="1887855"/>
              <a:ext cx="2743200" cy="1250950"/>
              <a:chOff x="12302" y="2973"/>
              <a:chExt cx="4320" cy="1970"/>
            </a:xfrm>
          </p:grpSpPr>
          <p:sp>
            <p:nvSpPr>
              <p:cNvPr id="419" name="iṡḻîďé"/>
              <p:cNvSpPr txBox="1"/>
              <p:nvPr/>
            </p:nvSpPr>
            <p:spPr>
              <a:xfrm>
                <a:off x="12302" y="3606"/>
                <a:ext cx="4320" cy="1337"/>
              </a:xfrm>
              <a:prstGeom prst="rect">
                <a:avLst/>
              </a:prstGeom>
              <a:noFill/>
              <a:ln>
                <a:noFill/>
              </a:ln>
            </p:spPr>
            <p:txBody>
              <a:bodyPr spcFirstLastPara="1" wrap="square" lIns="91440" tIns="45720" rIns="91440" bIns="45720" anchor="t" anchorCtr="0">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zh-CN" sz="4400" b="1" kern="100" spc="5" dirty="0">
                    <a:solidFill>
                      <a:srgbClr val="8AFEFE"/>
                    </a:solidFill>
                    <a:effectLst/>
                    <a:latin typeface="黑体" panose="02010609060101010101" charset="-122"/>
                    <a:ea typeface="黑体" panose="02010609060101010101" charset="-122"/>
                    <a:cs typeface="Arial" panose="020B0604020202020204" pitchFamily="34" charset="0"/>
                  </a:rPr>
                  <a:t>社区参与度</a:t>
                </a:r>
                <a:r>
                  <a:rPr lang="zh-CN" altLang="zh-CN" sz="4400" kern="100" spc="5" dirty="0">
                    <a:solidFill>
                      <a:srgbClr val="8AFEFE"/>
                    </a:solidFill>
                    <a:effectLst/>
                    <a:latin typeface="黑体" panose="02010609060101010101" charset="-122"/>
                    <a:ea typeface="黑体" panose="02010609060101010101" charset="-122"/>
                    <a:cs typeface="Arial" panose="020B0604020202020204" pitchFamily="34" charset="0"/>
                  </a:rPr>
                  <a:t>是衡量一个开源项目中用户和贡献者活跃程度的重要指标。它反映了社区成员之间的互动频率、合作深度以及对项目的投入水平。高社区参与度不仅有助于项目的快速发展和技术进步，还能增强项目的稳定性和长期可持续性。</a:t>
                </a:r>
                <a:endParaRPr lang="zh-CN" altLang="zh-CN" sz="4400" kern="100" dirty="0">
                  <a:solidFill>
                    <a:srgbClr val="8AFEFE"/>
                  </a:solidFill>
                  <a:effectLst/>
                  <a:latin typeface="黑体" panose="02010609060101010101" charset="-122"/>
                  <a:ea typeface="黑体" panose="02010609060101010101" charset="-122"/>
                  <a:cs typeface="Arial" panose="020B0604020202020204" pitchFamily="34" charset="0"/>
                </a:endParaRPr>
              </a:p>
              <a:p>
                <a:pPr>
                  <a:lnSpc>
                    <a:spcPct val="150000"/>
                  </a:lnSpc>
                </a:pPr>
                <a:endParaRPr lang="en-US" altLang="zh-CN" sz="1100" dirty="0">
                  <a:solidFill>
                    <a:schemeClr val="bg1"/>
                  </a:solidFill>
                  <a:latin typeface="黑体" panose="02010609060101010101" charset="-122"/>
                  <a:ea typeface="黑体" panose="02010609060101010101" charset="-122"/>
                  <a:sym typeface="Arial" panose="020B0604020202020204"/>
                </a:endParaRPr>
              </a:p>
            </p:txBody>
          </p:sp>
          <p:sp>
            <p:nvSpPr>
              <p:cNvPr id="420" name="ïŝḷíḋê"/>
              <p:cNvSpPr txBox="1"/>
              <p:nvPr/>
            </p:nvSpPr>
            <p:spPr>
              <a:xfrm>
                <a:off x="12302" y="2973"/>
                <a:ext cx="4320" cy="633"/>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solidFill>
                      <a:srgbClr val="8AFEFE"/>
                    </a:solidFill>
                    <a:latin typeface="Arial" panose="020B0604020202020204"/>
                    <a:ea typeface="微软雅黑" panose="020B0503020204020204" pitchFamily="34" charset="-122"/>
                    <a:sym typeface="Arial" panose="020B0604020202020204"/>
                  </a:rPr>
                  <a:t>社区参与度（</a:t>
                </a:r>
                <a:r>
                  <a:rPr lang="en-US" altLang="zh-CN" b="1" dirty="0">
                    <a:solidFill>
                      <a:srgbClr val="8AFEFE"/>
                    </a:solidFill>
                    <a:latin typeface="Arial" panose="020B0604020202020204"/>
                    <a:ea typeface="微软雅黑" panose="020B0503020204020204" pitchFamily="34" charset="-122"/>
                    <a:sym typeface="Arial" panose="020B0604020202020204"/>
                  </a:rPr>
                  <a:t>issue</a:t>
                </a:r>
                <a:r>
                  <a:rPr lang="zh-CN" altLang="en-US" b="1" dirty="0">
                    <a:solidFill>
                      <a:srgbClr val="8AFEFE"/>
                    </a:solidFill>
                    <a:latin typeface="Arial" panose="020B0604020202020204"/>
                    <a:ea typeface="微软雅黑" panose="020B0503020204020204" pitchFamily="34" charset="-122"/>
                    <a:sym typeface="Arial" panose="020B0604020202020204"/>
                  </a:rPr>
                  <a:t>）</a:t>
                </a:r>
                <a:endParaRPr lang="en-US" altLang="zh-CN" b="1" dirty="0">
                  <a:solidFill>
                    <a:srgbClr val="8AFEFE"/>
                  </a:solidFill>
                  <a:latin typeface="Arial" panose="020B0604020202020204"/>
                  <a:ea typeface="微软雅黑" panose="020B0503020204020204" pitchFamily="34" charset="-122"/>
                  <a:sym typeface="Arial" panose="020B0604020202020204"/>
                </a:endParaRPr>
              </a:p>
            </p:txBody>
          </p:sp>
        </p:grpSp>
        <p:grpSp>
          <p:nvGrpSpPr>
            <p:cNvPr id="14" name="组合 13"/>
            <p:cNvGrpSpPr/>
            <p:nvPr/>
          </p:nvGrpSpPr>
          <p:grpSpPr>
            <a:xfrm>
              <a:off x="7811770" y="3935730"/>
              <a:ext cx="2743200" cy="1250950"/>
              <a:chOff x="12302" y="3571"/>
              <a:chExt cx="4320" cy="1970"/>
            </a:xfrm>
          </p:grpSpPr>
          <p:sp>
            <p:nvSpPr>
              <p:cNvPr id="16" name="iṡḻîďé"/>
              <p:cNvSpPr txBox="1"/>
              <p:nvPr/>
            </p:nvSpPr>
            <p:spPr>
              <a:xfrm>
                <a:off x="12302" y="4204"/>
                <a:ext cx="4320" cy="1337"/>
              </a:xfrm>
              <a:prstGeom prst="rect">
                <a:avLst/>
              </a:prstGeom>
              <a:noFill/>
              <a:ln>
                <a:noFill/>
              </a:ln>
            </p:spPr>
            <p:txBody>
              <a:bodyPr spcFirstLastPara="1" wrap="square" lIns="91440" tIns="45720" rIns="91440" bIns="45720" anchor="t" anchorCtr="0">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zh-CN" sz="4400" kern="100" spc="5" dirty="0">
                    <a:solidFill>
                      <a:srgbClr val="8AFEFE"/>
                    </a:solidFill>
                    <a:effectLst/>
                    <a:latin typeface="黑体" panose="02010609060101010101" charset="-122"/>
                    <a:ea typeface="黑体" panose="02010609060101010101" charset="-122"/>
                    <a:cs typeface="Arial" panose="020B0604020202020204" pitchFamily="34" charset="0"/>
                  </a:rPr>
                  <a:t>用户反馈评分</a:t>
                </a:r>
                <a:r>
                  <a:rPr lang="zh-CN" altLang="zh-CN" sz="4400" kern="100" spc="5" dirty="0">
                    <a:solidFill>
                      <a:srgbClr val="8AFEFE"/>
                    </a:solidFill>
                    <a:effectLst/>
                    <a:latin typeface="黑体" panose="02010609060101010101" charset="-122"/>
                    <a:ea typeface="黑体" panose="02010609060101010101" charset="-122"/>
                    <a:cs typeface="Arial" panose="020B0604020202020204" pitchFamily="34" charset="0"/>
                  </a:rPr>
                  <a:t>是衡量开源项目用户体验和社区满意度的重要指标。它综合了多个数据源，旨在评估用户对项目的使用感受、遇到的问题以及他们对未来发展的期望。项目团队可以更好地理解用户需求，优化功能，并增强社区的参与度和支持力度。</a:t>
                </a:r>
                <a:endParaRPr lang="zh-CN" altLang="zh-CN" sz="4400" kern="100" dirty="0">
                  <a:solidFill>
                    <a:srgbClr val="8AFEFE"/>
                  </a:solidFill>
                  <a:effectLst/>
                  <a:latin typeface="黑体" panose="02010609060101010101" charset="-122"/>
                  <a:ea typeface="黑体" panose="02010609060101010101" charset="-122"/>
                  <a:cs typeface="Arial" panose="020B0604020202020204" pitchFamily="34" charset="0"/>
                </a:endParaRPr>
              </a:p>
              <a:p>
                <a:pPr marL="171450" indent="-171450">
                  <a:lnSpc>
                    <a:spcPct val="150000"/>
                  </a:lnSpc>
                  <a:buFont typeface="Arial" panose="020B0604020202020204" pitchFamily="34" charset="0"/>
                  <a:buChar char="•"/>
                </a:pPr>
                <a:endParaRPr lang="en-US" altLang="zh-CN" sz="1100" dirty="0">
                  <a:solidFill>
                    <a:schemeClr val="bg1"/>
                  </a:solidFill>
                  <a:latin typeface="黑体" panose="02010609060101010101" charset="-122"/>
                  <a:ea typeface="黑体" panose="02010609060101010101" charset="-122"/>
                  <a:sym typeface="Arial" panose="020B0604020202020204"/>
                </a:endParaRPr>
              </a:p>
            </p:txBody>
          </p:sp>
          <p:sp>
            <p:nvSpPr>
              <p:cNvPr id="17" name="ïŝḷíḋê"/>
              <p:cNvSpPr txBox="1"/>
              <p:nvPr/>
            </p:nvSpPr>
            <p:spPr>
              <a:xfrm>
                <a:off x="12302" y="3571"/>
                <a:ext cx="4320" cy="633"/>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solidFill>
                      <a:srgbClr val="8AFEFE"/>
                    </a:solidFill>
                    <a:latin typeface="Arial" panose="020B0604020202020204"/>
                    <a:ea typeface="微软雅黑" panose="020B0503020204020204" pitchFamily="34" charset="-122"/>
                    <a:sym typeface="Arial" panose="020B0604020202020204"/>
                  </a:rPr>
                  <a:t>用户反馈（</a:t>
                </a:r>
                <a:r>
                  <a:rPr lang="en-US" altLang="zh-CN" b="1" dirty="0">
                    <a:solidFill>
                      <a:srgbClr val="8AFEFE"/>
                    </a:solidFill>
                    <a:latin typeface="Arial" panose="020B0604020202020204"/>
                    <a:ea typeface="微软雅黑" panose="020B0503020204020204" pitchFamily="34" charset="-122"/>
                    <a:sym typeface="Arial" panose="020B0604020202020204"/>
                  </a:rPr>
                  <a:t>feedback</a:t>
                </a:r>
                <a:r>
                  <a:rPr lang="zh-CN" altLang="en-US" b="1" dirty="0">
                    <a:solidFill>
                      <a:srgbClr val="8AFEFE"/>
                    </a:solidFill>
                    <a:latin typeface="Arial" panose="020B0604020202020204"/>
                    <a:ea typeface="微软雅黑" panose="020B0503020204020204" pitchFamily="34" charset="-122"/>
                    <a:sym typeface="Arial" panose="020B0604020202020204"/>
                  </a:rPr>
                  <a:t>）</a:t>
                </a:r>
                <a:endParaRPr lang="en-US" altLang="zh-CN" b="1" dirty="0">
                  <a:solidFill>
                    <a:srgbClr val="8AFEFE"/>
                  </a:solidFill>
                  <a:latin typeface="Arial" panose="020B0604020202020204"/>
                  <a:ea typeface="微软雅黑" panose="020B0503020204020204" pitchFamily="34" charset="-122"/>
                  <a:sym typeface="Arial" panose="020B0604020202020204"/>
                </a:endParaRPr>
              </a:p>
            </p:txBody>
          </p:sp>
        </p:grpSp>
      </p:grpSp>
      <p:sp>
        <p:nvSpPr>
          <p:cNvPr id="3" name="文本框 2"/>
          <p:cNvSpPr txBox="1"/>
          <p:nvPr/>
        </p:nvSpPr>
        <p:spPr>
          <a:xfrm>
            <a:off x="2414016" y="5685472"/>
            <a:ext cx="7022592" cy="922020"/>
          </a:xfrm>
          <a:prstGeom prst="rect">
            <a:avLst/>
          </a:prstGeom>
          <a:noFill/>
        </p:spPr>
        <p:txBody>
          <a:bodyPr wrap="square" rtlCol="0">
            <a:spAutoFit/>
          </a:bodyPr>
          <a:lstStyle/>
          <a:p>
            <a:r>
              <a:rPr lang="zh-CN" altLang="zh-CN"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最终评分</a:t>
            </a:r>
            <a:r>
              <a:rPr lang="en-US" altLang="zh-CN"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 health=</a:t>
            </a:r>
            <a:r>
              <a:rPr lang="en-US" altLang="zh-CN" b="1" kern="100"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act_final</a:t>
            </a:r>
            <a:r>
              <a:rPr lang="en-US" altLang="zh-CN"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*0.3+quality*0.3+issue*0.2+feedback*0.2</a:t>
            </a:r>
            <a:endParaRPr lang="zh-CN" altLang="zh-CN"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b="1" dirty="0">
              <a:solidFill>
                <a:srgbClr val="8AFEFE"/>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75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4086860" cy="853440"/>
            <a:chOff x="835" y="678"/>
            <a:chExt cx="6436" cy="1344"/>
          </a:xfrm>
        </p:grpSpPr>
        <p:sp>
          <p:nvSpPr>
            <p:cNvPr id="15" name="文本框 14"/>
            <p:cNvSpPr txBox="1"/>
            <p:nvPr/>
          </p:nvSpPr>
          <p:spPr>
            <a:xfrm>
              <a:off x="2129" y="914"/>
              <a:ext cx="5142" cy="872"/>
            </a:xfrm>
            <a:prstGeom prst="rect">
              <a:avLst/>
            </a:prstGeom>
            <a:noFill/>
          </p:spPr>
          <p:txBody>
            <a:bodyPr wrap="square" rtlCol="0">
              <a:spAutoFit/>
            </a:bodyPr>
            <a:lstStyle/>
            <a:p>
              <a:pPr algn="l"/>
              <a:r>
                <a:rPr lang="zh-CN" altLang="en-US" sz="3000" b="1" dirty="0">
                  <a:solidFill>
                    <a:srgbClr val="8AFEFE"/>
                  </a:solidFill>
                  <a:latin typeface="Arial" panose="020B0604020202020204"/>
                  <a:ea typeface="微软雅黑" panose="020B0503020204020204" pitchFamily="34" charset="-122"/>
                  <a:sym typeface="Arial" panose="020B0604020202020204"/>
                </a:rPr>
                <a:t>项目活跃度评分</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pic>
        <p:nvPicPr>
          <p:cNvPr id="7" name="图片 6" descr="5c762e76d9122"/>
          <p:cNvPicPr>
            <a:picLocks noChangeAspect="1"/>
          </p:cNvPicPr>
          <p:nvPr/>
        </p:nvPicPr>
        <p:blipFill>
          <a:blip r:embed="rId2"/>
          <a:stretch>
            <a:fillRect/>
          </a:stretch>
        </p:blipFill>
        <p:spPr>
          <a:xfrm>
            <a:off x="-2540" y="3014980"/>
            <a:ext cx="8524875" cy="3844925"/>
          </a:xfrm>
          <a:prstGeom prst="rect">
            <a:avLst/>
          </a:prstGeom>
        </p:spPr>
      </p:pic>
      <p:sp>
        <p:nvSpPr>
          <p:cNvPr id="2" name="文本框 1"/>
          <p:cNvSpPr txBox="1"/>
          <p:nvPr/>
        </p:nvSpPr>
        <p:spPr>
          <a:xfrm>
            <a:off x="1351915" y="1342499"/>
            <a:ext cx="6620256" cy="922020"/>
          </a:xfrm>
          <a:prstGeom prst="rect">
            <a:avLst/>
          </a:prstGeom>
          <a:noFill/>
        </p:spPr>
        <p:txBody>
          <a:bodyPr wrap="square" rtlCol="0">
            <a:spAutoFit/>
          </a:bodyPr>
          <a:lstStyle/>
          <a:p>
            <a:r>
              <a:rPr lang="zh-CN"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项目活跃度维度分数</a:t>
            </a:r>
            <a:endParaRPr lang="en-US"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sz="1800" b="1" kern="100"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act_final</a:t>
            </a:r>
            <a:r>
              <a:rPr lang="en-US"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=(time+activity+request-0.4*death)/3</a:t>
            </a:r>
            <a:endParaRPr lang="zh-CN"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b="1" dirty="0">
              <a:solidFill>
                <a:srgbClr val="8AFEFE"/>
              </a:solidFill>
              <a:latin typeface="宋体" panose="02010600030101010101" pitchFamily="2" charset="-122"/>
              <a:ea typeface="宋体" panose="02010600030101010101" pitchFamily="2" charset="-122"/>
            </a:endParaRPr>
          </a:p>
        </p:txBody>
      </p:sp>
      <p:sp>
        <p:nvSpPr>
          <p:cNvPr id="13" name="文本框 12"/>
          <p:cNvSpPr txBox="1"/>
          <p:nvPr/>
        </p:nvSpPr>
        <p:spPr>
          <a:xfrm>
            <a:off x="4006850" y="2054860"/>
            <a:ext cx="7371715" cy="3605530"/>
          </a:xfrm>
          <a:prstGeom prst="rect">
            <a:avLst/>
          </a:prstGeom>
          <a:noFill/>
        </p:spPr>
        <p:txBody>
          <a:bodyPr wrap="square" rtlCol="0">
            <a:spAutoFit/>
            <a:scene3d>
              <a:camera prst="orthographicFront"/>
              <a:lightRig rig="threePt" dir="t"/>
            </a:scene3d>
            <a:sp3d contourW="12700"/>
          </a:bodyPr>
          <a:p>
            <a:pPr algn="l" defTabSz="912495">
              <a:lnSpc>
                <a:spcPct val="130000"/>
              </a:lnSpc>
              <a:spcBef>
                <a:spcPts val="0"/>
              </a:spcBef>
              <a:buClrTx/>
              <a:buSzTx/>
              <a:buFontTx/>
              <a:defRPr/>
            </a:pPr>
            <a:r>
              <a:rPr lang="en-US" dirty="0">
                <a:solidFill>
                  <a:srgbClr val="8AFEFE"/>
                </a:solidFill>
                <a:latin typeface="等线" panose="02010600030101010101" charset="-122"/>
                <a:ea typeface="等线" panose="02010600030101010101" charset="-122"/>
                <a:cs typeface="宋体" panose="02010600030101010101" pitchFamily="2" charset="-122"/>
                <a:sym typeface="+mn-ea"/>
              </a:rPr>
              <a:t>（1）提交频率（Time）</a:t>
            </a:r>
            <a:endParaRPr lang="en-US" dirty="0">
              <a:solidFill>
                <a:srgbClr val="8AFEFE"/>
              </a:solidFill>
              <a:latin typeface="等线" panose="02010600030101010101" charset="-122"/>
              <a:ea typeface="等线" panose="02010600030101010101" charset="-122"/>
              <a:cs typeface="宋体" panose="02010600030101010101" pitchFamily="2" charset="-122"/>
            </a:endParaRPr>
          </a:p>
          <a:p>
            <a:pPr algn="l" defTabSz="912495">
              <a:lnSpc>
                <a:spcPct val="130000"/>
              </a:lnSpc>
              <a:spcBef>
                <a:spcPts val="0"/>
              </a:spcBef>
              <a:buClrTx/>
              <a:buSzTx/>
              <a:buFontTx/>
              <a:defRPr/>
            </a:pPr>
            <a:r>
              <a:rPr lang="en-US" dirty="0">
                <a:solidFill>
                  <a:srgbClr val="8AFEFE"/>
                </a:solidFill>
                <a:latin typeface="等线" panose="02010600030101010101" charset="-122"/>
                <a:ea typeface="等线" panose="02010600030101010101" charset="-122"/>
                <a:cs typeface="宋体" panose="02010600030101010101" pitchFamily="2" charset="-122"/>
                <a:sym typeface="+mn-ea"/>
              </a:rPr>
              <a:t>    提交频率是衡量开源项目中代码更新活跃度的重要指标。它反映了开发者团队在特定时间段内对项目代码库的更改次数，是评估项目健康状况的关键因素之一。</a:t>
            </a:r>
            <a:endParaRPr lang="en-US" dirty="0">
              <a:solidFill>
                <a:srgbClr val="8AFEFE"/>
              </a:solidFill>
              <a:latin typeface="等线" panose="02010600030101010101" charset="-122"/>
              <a:ea typeface="等线" panose="02010600030101010101" charset="-122"/>
              <a:cs typeface="宋体" panose="02010600030101010101" pitchFamily="2" charset="-122"/>
              <a:sym typeface="+mn-ea"/>
            </a:endParaRPr>
          </a:p>
          <a:p>
            <a:pPr algn="l" defTabSz="912495">
              <a:lnSpc>
                <a:spcPct val="130000"/>
              </a:lnSpc>
              <a:spcBef>
                <a:spcPts val="0"/>
              </a:spcBef>
              <a:buClrTx/>
              <a:buSzTx/>
              <a:buFontTx/>
              <a:defRPr/>
            </a:pPr>
            <a:r>
              <a:rPr lang="en-US" dirty="0">
                <a:solidFill>
                  <a:srgbClr val="8AFEFE"/>
                </a:solidFill>
                <a:latin typeface="等线" panose="02010600030101010101" charset="-122"/>
                <a:ea typeface="等线" panose="02010600030101010101" charset="-122"/>
                <a:cs typeface="宋体" panose="02010600030101010101" pitchFamily="2" charset="-122"/>
                <a:sym typeface="+mn-ea"/>
              </a:rPr>
              <a:t>    计算方法：基于`active_dates_and_times`中的时间戳统计开源项目特定时间段内的提交次数，并映射到相应分数区间。</a:t>
            </a:r>
            <a:endParaRPr lang="en-US" dirty="0">
              <a:solidFill>
                <a:srgbClr val="8AFEFE"/>
              </a:solidFill>
              <a:latin typeface="等线" panose="02010600030101010101" charset="-122"/>
              <a:ea typeface="等线" panose="02010600030101010101" charset="-122"/>
              <a:cs typeface="宋体" panose="02010600030101010101" pitchFamily="2" charset="-122"/>
            </a:endParaRPr>
          </a:p>
          <a:p>
            <a:pPr algn="l" defTabSz="912495">
              <a:lnSpc>
                <a:spcPct val="130000"/>
              </a:lnSpc>
              <a:spcBef>
                <a:spcPts val="0"/>
              </a:spcBef>
              <a:buClrTx/>
              <a:buSzTx/>
              <a:buFontTx/>
              <a:defRPr/>
            </a:pPr>
            <a:r>
              <a:rPr lang="en-US" dirty="0">
                <a:solidFill>
                  <a:srgbClr val="8AFEFE"/>
                </a:solidFill>
                <a:latin typeface="等线" panose="02010600030101010101" charset="-122"/>
                <a:ea typeface="等线" panose="02010600030101010101" charset="-122"/>
                <a:cs typeface="宋体" panose="02010600030101010101" pitchFamily="2" charset="-122"/>
                <a:sym typeface="+mn-ea"/>
              </a:rPr>
              <a:t>    排除大部分用户不活跃的时期，并基于提交次数计算提交频率分数，定义每月600为提交满分，简单直观的衡量了提交频率的分数，体现项目的提交活跃度</a:t>
            </a:r>
            <a:endParaRPr lang="en-US" dirty="0">
              <a:solidFill>
                <a:srgbClr val="8AFEFE"/>
              </a:solidFill>
              <a:latin typeface="等线" panose="02010600030101010101" charset="-122"/>
              <a:ea typeface="等线" panose="02010600030101010101" charset="-122"/>
              <a:cs typeface="宋体" panose="02010600030101010101" pitchFamily="2" charset="-122"/>
              <a:sym typeface="+mn-ea"/>
            </a:endParaRPr>
          </a:p>
          <a:p>
            <a:pPr marL="266700" indent="266700" algn="l"/>
            <a:r>
              <a:rPr lang="en-US" b="1" dirty="0">
                <a:solidFill>
                  <a:srgbClr val="8AFEFE"/>
                </a:solidFill>
                <a:latin typeface="等线" panose="02010600030101010101" charset="-122"/>
                <a:ea typeface="等线" panose="02010600030101010101" charset="-122"/>
                <a:cs typeface="宋体" panose="02010600030101010101" pitchFamily="2" charset="-122"/>
                <a:sym typeface="+mn-ea"/>
              </a:rPr>
              <a:t>Time=sum(s_active/600)</a:t>
            </a:r>
            <a:endParaRPr lang="en-US" b="1" dirty="0">
              <a:solidFill>
                <a:srgbClr val="8AFEFE"/>
              </a:solidFill>
              <a:latin typeface="等线" panose="02010600030101010101" charset="-122"/>
              <a:ea typeface="等线" panose="02010600030101010101"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c762cb8620d82"/>
          <p:cNvPicPr>
            <a:picLocks noChangeAspect="1"/>
          </p:cNvPicPr>
          <p:nvPr/>
        </p:nvPicPr>
        <p:blipFill>
          <a:blip r:embed="rId1"/>
          <a:stretch>
            <a:fillRect/>
          </a:stretch>
        </p:blipFill>
        <p:spPr>
          <a:xfrm>
            <a:off x="7493635" y="-80645"/>
            <a:ext cx="5091430" cy="4826635"/>
          </a:xfrm>
          <a:prstGeom prst="rect">
            <a:avLst/>
          </a:prstGeom>
          <a:effectLst>
            <a:outerShdw blurRad="762000" sx="102000" sy="102000" algn="ctr" rotWithShape="0">
              <a:prstClr val="black">
                <a:alpha val="40000"/>
              </a:prstClr>
            </a:outerShdw>
          </a:effectLst>
        </p:spPr>
      </p:pic>
      <p:grpSp>
        <p:nvGrpSpPr>
          <p:cNvPr id="6" name="组合 5"/>
          <p:cNvGrpSpPr/>
          <p:nvPr/>
        </p:nvGrpSpPr>
        <p:grpSpPr>
          <a:xfrm>
            <a:off x="530225" y="430532"/>
            <a:ext cx="4015740" cy="853440"/>
            <a:chOff x="835" y="678"/>
            <a:chExt cx="6324" cy="1344"/>
          </a:xfrm>
        </p:grpSpPr>
        <p:sp>
          <p:nvSpPr>
            <p:cNvPr id="15" name="文本框 14"/>
            <p:cNvSpPr txBox="1"/>
            <p:nvPr/>
          </p:nvSpPr>
          <p:spPr>
            <a:xfrm>
              <a:off x="2290" y="914"/>
              <a:ext cx="4869" cy="872"/>
            </a:xfrm>
            <a:prstGeom prst="rect">
              <a:avLst/>
            </a:prstGeom>
            <a:noFill/>
          </p:spPr>
          <p:txBody>
            <a:bodyPr wrap="square" rtlCol="0">
              <a:spAutoFit/>
            </a:bodyPr>
            <a:lstStyle/>
            <a:p>
              <a:pPr algn="l"/>
              <a:r>
                <a:rPr lang="zh-CN" altLang="en-US" sz="3000" b="1" dirty="0">
                  <a:solidFill>
                    <a:srgbClr val="8AFEFE"/>
                  </a:solidFill>
                  <a:latin typeface="Arial" panose="020B0604020202020204"/>
                  <a:ea typeface="微软雅黑" panose="020B0503020204020204" pitchFamily="34" charset="-122"/>
                  <a:sym typeface="Arial" panose="020B0604020202020204"/>
                </a:rPr>
                <a:t>项目活跃度评分</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2"/>
            <a:srcRect/>
            <a:stretch>
              <a:fillRect/>
            </a:stretch>
          </p:blipFill>
          <p:spPr>
            <a:xfrm>
              <a:off x="835" y="678"/>
              <a:ext cx="1694" cy="1344"/>
            </a:xfrm>
            <a:prstGeom prst="rect">
              <a:avLst/>
            </a:prstGeom>
          </p:spPr>
        </p:pic>
      </p:grpSp>
      <p:sp>
        <p:nvSpPr>
          <p:cNvPr id="12" name="文本框 11"/>
          <p:cNvSpPr txBox="1"/>
          <p:nvPr/>
        </p:nvSpPr>
        <p:spPr>
          <a:xfrm>
            <a:off x="788670" y="1458069"/>
            <a:ext cx="6620256" cy="922020"/>
          </a:xfrm>
          <a:prstGeom prst="rect">
            <a:avLst/>
          </a:prstGeom>
          <a:noFill/>
        </p:spPr>
        <p:txBody>
          <a:bodyPr wrap="square" rtlCol="0">
            <a:spAutoFit/>
          </a:bodyPr>
          <a:lstStyle/>
          <a:p>
            <a:r>
              <a:rPr lang="zh-CN"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项目活跃度维度分数</a:t>
            </a:r>
            <a:r>
              <a:rPr lang="en-US"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 </a:t>
            </a:r>
            <a:endParaRPr lang="en-US"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sz="1800" b="1" kern="100"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act_final</a:t>
            </a:r>
            <a:r>
              <a:rPr lang="en-US"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=(time+activity+request-0.4*death)/3</a:t>
            </a:r>
            <a:endParaRPr lang="zh-CN"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b="1" dirty="0">
              <a:solidFill>
                <a:srgbClr val="8AFEFE"/>
              </a:solidFill>
              <a:latin typeface="宋体" panose="02010600030101010101" pitchFamily="2" charset="-122"/>
              <a:ea typeface="宋体" panose="02010600030101010101" pitchFamily="2" charset="-122"/>
            </a:endParaRPr>
          </a:p>
        </p:txBody>
      </p:sp>
      <p:sp>
        <p:nvSpPr>
          <p:cNvPr id="13" name="文本框 12"/>
          <p:cNvSpPr txBox="1"/>
          <p:nvPr/>
        </p:nvSpPr>
        <p:spPr>
          <a:xfrm>
            <a:off x="607695" y="2134235"/>
            <a:ext cx="7371715" cy="4523105"/>
          </a:xfrm>
          <a:prstGeom prst="rect">
            <a:avLst/>
          </a:prstGeom>
          <a:noFill/>
        </p:spPr>
        <p:txBody>
          <a:bodyPr wrap="square" rtlCol="0">
            <a:spAutoFit/>
            <a:scene3d>
              <a:camera prst="orthographicFront"/>
              <a:lightRig rig="threePt" dir="t"/>
            </a:scene3d>
            <a:sp3d contourW="12700"/>
          </a:bodyPr>
          <a:p>
            <a:pPr marL="266700" indent="266700" algn="just"/>
            <a:r>
              <a:rPr lang="zh-CN" altLang="zh-CN" b="1" kern="100" spc="5" dirty="0">
                <a:solidFill>
                  <a:srgbClr val="8AFEFE"/>
                </a:solidFill>
                <a:effectLst/>
                <a:latin typeface="宋体" panose="02010600030101010101" pitchFamily="2" charset="-122"/>
                <a:ea typeface="宋体" panose="02010600030101010101" pitchFamily="2" charset="-122"/>
                <a:cs typeface="Arial" panose="020B0604020202020204" pitchFamily="34" charset="0"/>
                <a:sym typeface="+mn-ea"/>
              </a:rPr>
              <a:t>（</a:t>
            </a:r>
            <a:r>
              <a:rPr lang="en-US" altLang="zh-CN" b="1" kern="100" spc="5" dirty="0">
                <a:solidFill>
                  <a:srgbClr val="8AFEFE"/>
                </a:solidFill>
                <a:effectLst/>
                <a:latin typeface="宋体" panose="02010600030101010101" pitchFamily="2" charset="-122"/>
                <a:ea typeface="宋体" panose="02010600030101010101" pitchFamily="2" charset="-122"/>
                <a:cs typeface="Arial" panose="020B0604020202020204" pitchFamily="34" charset="0"/>
                <a:sym typeface="+mn-ea"/>
              </a:rPr>
              <a:t>2</a:t>
            </a:r>
            <a:r>
              <a:rPr lang="zh-CN" altLang="zh-CN" b="1" kern="100" spc="5" dirty="0">
                <a:solidFill>
                  <a:srgbClr val="8AFEFE"/>
                </a:solidFill>
                <a:effectLst/>
                <a:latin typeface="宋体" panose="02010600030101010101" pitchFamily="2" charset="-122"/>
                <a:ea typeface="宋体" panose="02010600030101010101" pitchFamily="2" charset="-122"/>
                <a:cs typeface="Arial" panose="020B0604020202020204" pitchFamily="34" charset="0"/>
                <a:sym typeface="+mn-ea"/>
              </a:rPr>
              <a:t>）贡献者分析（</a:t>
            </a:r>
            <a:r>
              <a:rPr lang="en-US" altLang="zh-CN" b="1" kern="100" spc="5" dirty="0">
                <a:solidFill>
                  <a:srgbClr val="8AFEFE"/>
                </a:solidFill>
                <a:effectLst/>
                <a:latin typeface="宋体" panose="02010600030101010101" pitchFamily="2" charset="-122"/>
                <a:ea typeface="宋体" panose="02010600030101010101" pitchFamily="2" charset="-122"/>
                <a:cs typeface="Arial" panose="020B0604020202020204" pitchFamily="34" charset="0"/>
                <a:sym typeface="+mn-ea"/>
              </a:rPr>
              <a:t>Activity</a:t>
            </a:r>
            <a:r>
              <a:rPr lang="zh-CN" altLang="zh-CN" b="1" kern="100" spc="5" dirty="0">
                <a:solidFill>
                  <a:srgbClr val="8AFEFE"/>
                </a:solidFill>
                <a:effectLst/>
                <a:latin typeface="宋体" panose="02010600030101010101" pitchFamily="2" charset="-122"/>
                <a:ea typeface="宋体" panose="02010600030101010101" pitchFamily="2" charset="-122"/>
                <a:cs typeface="Arial" panose="020B0604020202020204" pitchFamily="34" charset="0"/>
                <a:sym typeface="+mn-ea"/>
              </a:rPr>
              <a:t>）</a:t>
            </a:r>
            <a:endParaRPr lang="en-US" altLang="zh-CN" b="1" kern="100" spc="5" dirty="0">
              <a:solidFill>
                <a:srgbClr val="8AFEFE"/>
              </a:solidFill>
              <a:effectLst/>
              <a:latin typeface="宋体" panose="02010600030101010101" pitchFamily="2" charset="-122"/>
              <a:ea typeface="宋体" panose="02010600030101010101" pitchFamily="2" charset="-122"/>
              <a:cs typeface="Arial" panose="020B0604020202020204" pitchFamily="34" charset="0"/>
            </a:endParaRPr>
          </a:p>
          <a:p>
            <a:pPr marL="266700" indent="266700" algn="l"/>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计算方法：综合分析</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新贡献者</a:t>
            </a:r>
            <a:r>
              <a:rPr lang="en-US" altLang="zh-CN" kern="100" spc="5"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new_contributors</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 </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不活跃的贡献者</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 </a:t>
            </a:r>
            <a:r>
              <a:rPr lang="en-US" altLang="zh-CN" kern="100" spc="5"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inactive_contributor</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 ’`</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贡献者</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contributors` ‘</a:t>
            </a:r>
            <a:r>
              <a:rPr lang="en-US" altLang="zh-CN" kern="100" spc="5"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bus_factor</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参与者</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 participants ’ </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五项指标数据</a:t>
            </a:r>
            <a:endParaRPr lang="zh-CN" altLang="zh-CN"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pPr marL="266700" indent="266700" algn="l"/>
            <a:r>
              <a:rPr lang="en-US" altLang="zh-CN"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1.Con</a:t>
            </a:r>
            <a:r>
              <a:rPr lang="zh-CN" altLang="zh-CN" b="1"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占比评分（</a:t>
            </a:r>
            <a:r>
              <a:rPr lang="en-US" altLang="zh-CN"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1/2</a:t>
            </a:r>
            <a:r>
              <a:rPr lang="zh-CN" altLang="zh-CN" b="1"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a:t>
            </a:r>
            <a:r>
              <a:rPr lang="en-US" altLang="zh-CN" kern="100" spc="5"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s_con</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=contributor/</a:t>
            </a:r>
            <a:r>
              <a:rPr lang="en-US" altLang="zh-CN" kern="100" spc="5"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bus_factor </a:t>
            </a:r>
            <a:r>
              <a:rPr lang="zh-CN"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反映的是贡献者相对于</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 Bus Factor </a:t>
            </a:r>
            <a:r>
              <a:rPr lang="zh-CN"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的比例</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，评估项目对少数核心贡献者的依赖程度。</a:t>
            </a:r>
            <a:endParaRPr lang="zh-CN" altLang="zh-CN"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pPr marL="266700" indent="266700" algn="l"/>
            <a:r>
              <a:rPr lang="en-US" altLang="zh-CN"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2.Bus_factor</a:t>
            </a:r>
            <a:r>
              <a:rPr lang="zh-CN" altLang="zh-CN" b="1"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占比评分（</a:t>
            </a:r>
            <a:r>
              <a:rPr lang="en-US" altLang="zh-CN"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1/6</a:t>
            </a:r>
            <a:r>
              <a:rPr lang="zh-CN" altLang="zh-CN" b="1"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a:t>
            </a:r>
            <a:r>
              <a:rPr lang="en-US" altLang="zh-CN" kern="100" spc="5"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s_bus</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a:t>
            </a:r>
            <a:r>
              <a:rPr lang="en-US" altLang="zh-CN" kern="100" spc="5"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bus_factor</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/participants</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，表示</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 Bus Factor </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占总参与人数的比例，有助于了解项目对抗风险的能力。</a:t>
            </a:r>
            <a:endParaRPr lang="zh-CN" altLang="zh-CN"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pPr marL="266700" indent="266700" algn="l"/>
            <a:r>
              <a:rPr lang="en-US" altLang="zh-CN"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3.New</a:t>
            </a:r>
            <a:r>
              <a:rPr lang="zh-CN" altLang="zh-CN" b="1"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占比评分（</a:t>
            </a:r>
            <a:r>
              <a:rPr lang="en-US" altLang="zh-CN"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1/6</a:t>
            </a:r>
            <a:r>
              <a:rPr lang="zh-CN" altLang="zh-CN" b="1"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a:t>
            </a:r>
            <a:r>
              <a:rPr lang="en-US" altLang="zh-CN" kern="100" spc="5"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s_new</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a:t>
            </a:r>
            <a:r>
              <a:rPr lang="en-US" altLang="zh-CN" kern="100" spc="5"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new_contributors</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/participants</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显示新贡献者占总人数的比例，体现了项目的吸引力和包容性。</a:t>
            </a:r>
            <a:endParaRPr lang="zh-CN" altLang="zh-CN"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pPr marL="266700" indent="266700" algn="l"/>
            <a:r>
              <a:rPr lang="en-US" altLang="zh-CN"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4.Inact</a:t>
            </a:r>
            <a:r>
              <a:rPr lang="zh-CN" altLang="zh-CN" b="1"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占比评分（</a:t>
            </a:r>
            <a:r>
              <a:rPr lang="en-US" altLang="zh-CN"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1/6</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a:t>
            </a:r>
            <a:r>
              <a:rPr lang="en-US" altLang="zh-CN" kern="100" spc="5"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s_inact</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a:t>
            </a:r>
            <a:r>
              <a:rPr lang="en-US" altLang="zh-CN" kern="100" spc="5"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inactive_contributor</a:t>
            </a:r>
            <a:r>
              <a:rPr lang="en-US" altLang="zh-CN"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/participants</a:t>
            </a:r>
            <a:r>
              <a:rPr lang="zh-CN" altLang="zh-CN" kern="100" spc="5" dirty="0">
                <a:solidFill>
                  <a:srgbClr val="8AFEFE"/>
                </a:solidFill>
                <a:effectLst/>
                <a:latin typeface="宋体" panose="02010600030101010101" pitchFamily="2" charset="-122"/>
                <a:ea typeface="宋体" panose="02010600030101010101" pitchFamily="2" charset="-122"/>
                <a:cs typeface="Segoe UI" panose="020B0502040204020203" pitchFamily="34" charset="0"/>
                <a:sym typeface="+mn-ea"/>
              </a:rPr>
              <a:t>：衡量不活跃贡献者占总人数的比例，揭示了潜在的风险或社区活力的问题</a:t>
            </a:r>
            <a:r>
              <a:rPr lang="en-US" altLang="zh-CN"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mn-ea"/>
              </a:rPr>
              <a:t>Activity=</a:t>
            </a:r>
            <a:r>
              <a:rPr lang="en-US" altLang="zh-CN" b="1" kern="100" spc="5">
                <a:solidFill>
                  <a:srgbClr val="8AFEFE"/>
                </a:solidFill>
                <a:effectLst/>
                <a:latin typeface="宋体" panose="02010600030101010101" pitchFamily="2" charset="-122"/>
                <a:ea typeface="宋体" panose="02010600030101010101" pitchFamily="2" charset="-122"/>
                <a:sym typeface="+mn-ea"/>
              </a:rPr>
              <a:t>{s_con/2+[(1-s_bus)+(1-s_inact)+s_new]/6}*10</a:t>
            </a:r>
            <a:r>
              <a:rPr lang="en-US" altLang="zh-CN" kern="100" spc="5" dirty="0">
                <a:solidFill>
                  <a:srgbClr val="8AFEFE"/>
                </a:solidFill>
                <a:effectLst/>
                <a:latin typeface="宋体" panose="02010600030101010101" pitchFamily="2" charset="-122"/>
                <a:ea typeface="宋体" panose="02010600030101010101" pitchFamily="2" charset="-122"/>
                <a:cs typeface="Arial" panose="020B0604020202020204" pitchFamily="34" charset="0"/>
                <a:sym typeface="+mn-ea"/>
              </a:rPr>
              <a:t>    </a:t>
            </a:r>
            <a:endParaRPr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endParaRPr>
          </a:p>
        </p:txBody>
      </p:sp>
      <p:pic>
        <p:nvPicPr>
          <p:cNvPr id="3" name="图片 2"/>
          <p:cNvPicPr>
            <a:picLocks noChangeAspect="1"/>
          </p:cNvPicPr>
          <p:nvPr/>
        </p:nvPicPr>
        <p:blipFill>
          <a:blip r:embed="rId3"/>
          <a:stretch>
            <a:fillRect/>
          </a:stretch>
        </p:blipFill>
        <p:spPr>
          <a:xfrm>
            <a:off x="7935595" y="4745990"/>
            <a:ext cx="4256405" cy="1386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2" presetClass="entr" presetSubtype="3"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1+#ppt_w/2"/>
                                          </p:val>
                                        </p:tav>
                                        <p:tav tm="100000">
                                          <p:val>
                                            <p:strVal val="#ppt_x"/>
                                          </p:val>
                                        </p:tav>
                                      </p:tavLst>
                                    </p:anim>
                                    <p:anim calcmode="lin" valueType="num">
                                      <p:cBhvr additive="base">
                                        <p:cTn id="17"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4086860" cy="853440"/>
            <a:chOff x="835" y="678"/>
            <a:chExt cx="6436" cy="1344"/>
          </a:xfrm>
        </p:grpSpPr>
        <p:sp>
          <p:nvSpPr>
            <p:cNvPr id="15" name="文本框 14"/>
            <p:cNvSpPr txBox="1"/>
            <p:nvPr/>
          </p:nvSpPr>
          <p:spPr>
            <a:xfrm>
              <a:off x="2129" y="914"/>
              <a:ext cx="5142" cy="872"/>
            </a:xfrm>
            <a:prstGeom prst="rect">
              <a:avLst/>
            </a:prstGeom>
            <a:noFill/>
          </p:spPr>
          <p:txBody>
            <a:bodyPr wrap="square" rtlCol="0">
              <a:spAutoFit/>
            </a:bodyPr>
            <a:lstStyle/>
            <a:p>
              <a:pPr algn="l"/>
              <a:r>
                <a:rPr lang="zh-CN" altLang="en-US" sz="3000" b="1" dirty="0">
                  <a:solidFill>
                    <a:srgbClr val="8AFEFE"/>
                  </a:solidFill>
                  <a:latin typeface="Arial" panose="020B0604020202020204"/>
                  <a:ea typeface="微软雅黑" panose="020B0503020204020204" pitchFamily="34" charset="-122"/>
                  <a:sym typeface="Arial" panose="020B0604020202020204"/>
                </a:rPr>
                <a:t>项目活跃度评分</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sp>
        <p:nvSpPr>
          <p:cNvPr id="9" name="文本框 8"/>
          <p:cNvSpPr txBox="1"/>
          <p:nvPr/>
        </p:nvSpPr>
        <p:spPr>
          <a:xfrm>
            <a:off x="1010920" y="1342499"/>
            <a:ext cx="6620256" cy="922020"/>
          </a:xfrm>
          <a:prstGeom prst="rect">
            <a:avLst/>
          </a:prstGeom>
          <a:noFill/>
        </p:spPr>
        <p:txBody>
          <a:bodyPr wrap="square" rtlCol="0">
            <a:spAutoFit/>
          </a:bodyPr>
          <a:lstStyle/>
          <a:p>
            <a:r>
              <a:rPr lang="zh-CN"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项目活跃度维度分数</a:t>
            </a:r>
            <a:r>
              <a:rPr lang="en-US"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 </a:t>
            </a:r>
            <a:endParaRPr lang="en-US"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sz="1800" b="1" kern="100"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act_final</a:t>
            </a:r>
            <a:r>
              <a:rPr lang="en-US"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=(time+activity+request-0.4*death)/3</a:t>
            </a:r>
            <a:endParaRPr lang="zh-CN"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b="1" dirty="0">
              <a:solidFill>
                <a:srgbClr val="8AFEFE"/>
              </a:solidFill>
              <a:latin typeface="宋体" panose="02010600030101010101" pitchFamily="2" charset="-122"/>
              <a:ea typeface="宋体" panose="02010600030101010101" pitchFamily="2" charset="-122"/>
            </a:endParaRPr>
          </a:p>
        </p:txBody>
      </p:sp>
      <p:sp>
        <p:nvSpPr>
          <p:cNvPr id="8" name="文本框 7"/>
          <p:cNvSpPr txBox="1"/>
          <p:nvPr/>
        </p:nvSpPr>
        <p:spPr>
          <a:xfrm>
            <a:off x="738505" y="2004060"/>
            <a:ext cx="9817100" cy="3692525"/>
          </a:xfrm>
          <a:prstGeom prst="rect">
            <a:avLst/>
          </a:prstGeom>
          <a:noFill/>
        </p:spPr>
        <p:txBody>
          <a:bodyPr wrap="square" rtlCol="0">
            <a:spAutoFit/>
            <a:scene3d>
              <a:camera prst="orthographicFront"/>
              <a:lightRig rig="threePt" dir="t"/>
            </a:scene3d>
            <a:sp3d contourW="12700"/>
          </a:bodyPr>
          <a:p>
            <a:pPr marL="266700" indent="266700" algn="l">
              <a:buClrTx/>
              <a:buSzTx/>
              <a:buNone/>
            </a:pPr>
            <a:r>
              <a:rPr lang="zh-CN" altLang="en-US" sz="1400" b="1" kern="100" spc="5" dirty="0">
                <a:solidFill>
                  <a:srgbClr val="8AFEFE"/>
                </a:solidFill>
                <a:effectLst/>
                <a:latin typeface="Arial" panose="020B0604020202020204" pitchFamily="34" charset="0"/>
                <a:ea typeface="宋体" panose="02010600030101010101" pitchFamily="2" charset="-122"/>
                <a:cs typeface="Arial" panose="020B0604020202020204" pitchFamily="34" charset="0"/>
              </a:rPr>
              <a:t>（</a:t>
            </a:r>
            <a:r>
              <a:rPr lang="en-US" altLang="zh-CN" sz="1800"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3）合并请求处理效率</a:t>
            </a:r>
            <a:r>
              <a:rPr lang="zh-CN" altLang="en-US" sz="1800"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Request</a:t>
            </a:r>
            <a:r>
              <a:rPr lang="zh-CN" altLang="en-US" sz="1800"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800"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pPr marL="266700" indent="266700" algn="l">
              <a:buClrTx/>
              <a:buSzTx/>
              <a:buNone/>
            </a:pPr>
            <a:r>
              <a:rPr lang="en-US" altLang="zh-CN" sz="1800"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 合并请求处理效率是衡量开源项目中，团队对合并请求的响应速度和处理能力的重要指标。它反映了项目在代码审查、反馈提供以及最终合并或关闭请求方面的效率，直接影响项目的开发进度和技术质量。</a:t>
            </a:r>
            <a:endParaRPr lang="en-US" altLang="zh-CN" sz="1800"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pPr marL="266700" indent="266700" algn="l">
              <a:buClrTx/>
              <a:buSzTx/>
              <a:buNone/>
            </a:pPr>
            <a:r>
              <a:rPr lang="zh-CN" altLang="en-US" sz="1800"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综合分析：</a:t>
            </a:r>
            <a:r>
              <a:rPr lang="en-US" altLang="zh-CN" sz="1800"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‘change_request_resolution_duration’‘change_request_response_time’ ‘change_request’‘change_requests_accepted’计算平均响应时间和接受率.</a:t>
            </a:r>
            <a:endParaRPr lang="en-US" altLang="zh-CN" sz="1800"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pPr marL="266700" indent="266700" algn="l">
              <a:buClrTx/>
              <a:buSzTx/>
              <a:buNone/>
            </a:pPr>
            <a:r>
              <a:rPr lang="en-US" altLang="zh-CN" sz="1800"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1.接受率（1/3）</a:t>
            </a:r>
            <a:r>
              <a:rPr lang="en-US" altLang="zh-CN" sz="1800"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：request=accepted/request当接受率高的时候，可以说明相对的合并内容较多，该项目的合并活跃度比较高。</a:t>
            </a:r>
            <a:endParaRPr lang="en-US" altLang="zh-CN" sz="1800"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pPr marL="266700" indent="266700" algn="l">
              <a:buClrTx/>
              <a:buSzTx/>
              <a:buNone/>
            </a:pPr>
            <a:r>
              <a:rPr lang="en-US" altLang="zh-CN" sz="1800"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2.平均反应时间（1/3）</a:t>
            </a:r>
            <a:r>
              <a:rPr lang="en-US" altLang="zh-CN" sz="1800"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：response_time，反应时间快可以反映项目的合并速度会相对较高，反映项目能获得的重视程度。</a:t>
            </a:r>
            <a:endParaRPr lang="en-US" altLang="zh-CN" sz="1800"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pPr marL="266700" indent="266700" algn="l">
              <a:buClrTx/>
              <a:buSzTx/>
              <a:buNone/>
            </a:pPr>
            <a:r>
              <a:rPr lang="en-US" altLang="zh-CN" sz="1800"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3.解决持续时间（1/3）</a:t>
            </a:r>
            <a:r>
              <a:rPr lang="en-US" altLang="zh-CN" sz="1800"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：duration，解决持续时间可以反映项目解决的速度，同样能反映项目获得的重视程度。</a:t>
            </a:r>
            <a:endParaRPr lang="en-US" altLang="zh-CN" sz="1800"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pPr marL="266700" indent="266700" algn="l">
              <a:buClrTx/>
              <a:buSzTx/>
              <a:buNone/>
            </a:pPr>
            <a:r>
              <a:rPr lang="en-US" altLang="zh-CN" sz="1800"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Request=(request+response_time+duration)/3</a:t>
            </a:r>
            <a:endParaRPr lang="en-US" altLang="zh-CN" sz="1800" b="1" kern="100" spc="5"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sym typeface="Arial" panose="020B0604020202020204"/>
            </a:endParaRPr>
          </a:p>
        </p:txBody>
      </p:sp>
      <p:pic>
        <p:nvPicPr>
          <p:cNvPr id="12" name="图片 11"/>
          <p:cNvPicPr>
            <a:picLocks noChangeAspect="1"/>
          </p:cNvPicPr>
          <p:nvPr/>
        </p:nvPicPr>
        <p:blipFill>
          <a:blip r:embed="rId2"/>
          <a:stretch>
            <a:fillRect/>
          </a:stretch>
        </p:blipFill>
        <p:spPr>
          <a:xfrm>
            <a:off x="6492240" y="5250180"/>
            <a:ext cx="5516880" cy="1386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13995" y="2221230"/>
            <a:ext cx="4523105" cy="3610610"/>
          </a:xfrm>
          <a:prstGeom prst="rect">
            <a:avLst/>
          </a:prstGeom>
          <a:noFill/>
        </p:spPr>
        <p:txBody>
          <a:bodyPr wrap="square" rtlCol="0">
            <a:spAutoFit/>
            <a:scene3d>
              <a:camera prst="orthographicFront"/>
              <a:lightRig rig="threePt" dir="t"/>
            </a:scene3d>
            <a:sp3d contourW="12700"/>
          </a:bodyPr>
          <a:lstStyle/>
          <a:p>
            <a:pPr algn="l" defTabSz="912495">
              <a:lnSpc>
                <a:spcPct val="130000"/>
              </a:lnSpc>
              <a:spcBef>
                <a:spcPts val="0"/>
              </a:spcBef>
              <a:buClrTx/>
              <a:buSzTx/>
              <a:buNone/>
              <a:defRPr/>
            </a:pPr>
            <a:r>
              <a:rPr lang="en-US" sz="1600" dirty="0">
                <a:solidFill>
                  <a:srgbClr val="8AFEFE"/>
                </a:solidFill>
                <a:latin typeface="等线" panose="02010600030101010101" charset="-122"/>
                <a:ea typeface="等线" panose="02010600030101010101" charset="-122"/>
                <a:cs typeface="宋体" panose="02010600030101010101" pitchFamily="2" charset="-122"/>
              </a:rPr>
              <a:t>用于评估软件项目健康状况</a:t>
            </a:r>
            <a:endParaRPr lang="en-US" sz="1600" dirty="0">
              <a:solidFill>
                <a:srgbClr val="8AFEFE"/>
              </a:solidFill>
              <a:latin typeface="等线" panose="02010600030101010101" charset="-122"/>
              <a:ea typeface="等线" panose="02010600030101010101" charset="-122"/>
              <a:cs typeface="宋体" panose="02010600030101010101" pitchFamily="2" charset="-122"/>
            </a:endParaRPr>
          </a:p>
          <a:p>
            <a:pPr algn="l" defTabSz="912495">
              <a:lnSpc>
                <a:spcPct val="130000"/>
              </a:lnSpc>
              <a:spcBef>
                <a:spcPts val="0"/>
              </a:spcBef>
              <a:buClrTx/>
              <a:buSzTx/>
              <a:buNone/>
              <a:defRPr/>
            </a:pPr>
            <a:r>
              <a:rPr lang="en-US" sz="1600" dirty="0">
                <a:solidFill>
                  <a:srgbClr val="8AFEFE"/>
                </a:solidFill>
                <a:latin typeface="等线" panose="02010600030101010101" charset="-122"/>
                <a:ea typeface="等线" panose="02010600030101010101" charset="-122"/>
                <a:cs typeface="宋体" panose="02010600030101010101" pitchFamily="2" charset="-122"/>
              </a:rPr>
              <a:t>    项目死亡评分：用来衡量一个项目可能停止活跃或不再维护的风险，即项目“死亡”的可能性。</a:t>
            </a:r>
            <a:endParaRPr lang="en-US" sz="1600" dirty="0">
              <a:solidFill>
                <a:srgbClr val="8AFEFE"/>
              </a:solidFill>
              <a:latin typeface="等线" panose="02010600030101010101" charset="-122"/>
              <a:ea typeface="等线" panose="02010600030101010101" charset="-122"/>
              <a:cs typeface="宋体" panose="02010600030101010101" pitchFamily="2" charset="-122"/>
            </a:endParaRPr>
          </a:p>
          <a:p>
            <a:pPr algn="l" defTabSz="912495">
              <a:lnSpc>
                <a:spcPct val="130000"/>
              </a:lnSpc>
              <a:spcBef>
                <a:spcPts val="0"/>
              </a:spcBef>
              <a:buClrTx/>
              <a:buSzTx/>
              <a:buNone/>
              <a:defRPr/>
            </a:pPr>
            <a:r>
              <a:rPr lang="en-US" sz="1600" dirty="0">
                <a:solidFill>
                  <a:srgbClr val="8AFEFE"/>
                </a:solidFill>
                <a:latin typeface="等线" panose="02010600030101010101" charset="-122"/>
                <a:ea typeface="等线" panose="02010600030101010101" charset="-122"/>
                <a:cs typeface="宋体" panose="02010600030101010101" pitchFamily="2" charset="-122"/>
              </a:rPr>
              <a:t>    计算方法：统计项目中各时期参与人数少于最大参与人数的0.1倍的时期数 death。</a:t>
            </a:r>
            <a:endParaRPr lang="en-US" sz="1600" dirty="0">
              <a:solidFill>
                <a:srgbClr val="8AFEFE"/>
              </a:solidFill>
              <a:latin typeface="等线" panose="02010600030101010101" charset="-122"/>
              <a:ea typeface="等线" panose="02010600030101010101" charset="-122"/>
              <a:cs typeface="宋体" panose="02010600030101010101" pitchFamily="2" charset="-122"/>
            </a:endParaRPr>
          </a:p>
          <a:p>
            <a:pPr algn="l" defTabSz="912495">
              <a:lnSpc>
                <a:spcPct val="130000"/>
              </a:lnSpc>
              <a:spcBef>
                <a:spcPts val="0"/>
              </a:spcBef>
              <a:buClrTx/>
              <a:buSzTx/>
              <a:buNone/>
              <a:defRPr/>
            </a:pPr>
            <a:r>
              <a:rPr lang="en-US" sz="1600" dirty="0">
                <a:solidFill>
                  <a:srgbClr val="8AFEFE"/>
                </a:solidFill>
                <a:latin typeface="等线" panose="02010600030101010101" charset="-122"/>
                <a:ea typeface="等线" panose="02010600030101010101" charset="-122"/>
                <a:cs typeface="宋体" panose="02010600030101010101" pitchFamily="2" charset="-122"/>
              </a:rPr>
              <a:t>    项目规模评分：项目规模评分用来衡量项目的大小或复杂度，通常反映了项目所涉及的工作量和技术难度。大项目往往具有更多的功能模块、更复杂的架构以及更大的用户基础。</a:t>
            </a:r>
            <a:endParaRPr lang="en-US" sz="1600" dirty="0">
              <a:solidFill>
                <a:srgbClr val="8AFEFE"/>
              </a:solidFill>
              <a:latin typeface="等线" panose="02010600030101010101" charset="-122"/>
              <a:ea typeface="等线" panose="02010600030101010101" charset="-122"/>
              <a:cs typeface="宋体" panose="02010600030101010101" pitchFamily="2" charset="-122"/>
            </a:endParaRPr>
          </a:p>
          <a:p>
            <a:pPr algn="l" defTabSz="912495">
              <a:lnSpc>
                <a:spcPct val="130000"/>
              </a:lnSpc>
              <a:spcBef>
                <a:spcPts val="0"/>
              </a:spcBef>
              <a:buClrTx/>
              <a:buSzTx/>
              <a:buNone/>
              <a:defRPr/>
            </a:pPr>
            <a:r>
              <a:rPr lang="en-US" sz="1600" dirty="0">
                <a:solidFill>
                  <a:srgbClr val="8AFEFE"/>
                </a:solidFill>
                <a:latin typeface="等线" panose="02010600030101010101" charset="-122"/>
                <a:ea typeface="等线" panose="02010600030101010101" charset="-122"/>
                <a:cs typeface="宋体" panose="02010600030101010101" pitchFamily="2" charset="-122"/>
              </a:rPr>
              <a:t>    计算方法：统计项目的时期数，并按照10^1 10^2 10^3 10^4 10^5 分别评估 size</a:t>
            </a:r>
            <a:endParaRPr lang="en-US" sz="1600" dirty="0">
              <a:solidFill>
                <a:srgbClr val="8AFEFE"/>
              </a:solidFill>
              <a:latin typeface="等线" panose="02010600030101010101" charset="-122"/>
              <a:ea typeface="等线" panose="02010600030101010101" charset="-122"/>
              <a:cs typeface="宋体" panose="02010600030101010101" pitchFamily="2" charset="-122"/>
            </a:endParaRPr>
          </a:p>
        </p:txBody>
      </p:sp>
      <p:grpSp>
        <p:nvGrpSpPr>
          <p:cNvPr id="6" name="组合 5"/>
          <p:cNvGrpSpPr/>
          <p:nvPr/>
        </p:nvGrpSpPr>
        <p:grpSpPr>
          <a:xfrm>
            <a:off x="530225" y="430532"/>
            <a:ext cx="3885565" cy="853440"/>
            <a:chOff x="835" y="678"/>
            <a:chExt cx="6119" cy="1344"/>
          </a:xfrm>
        </p:grpSpPr>
        <p:sp>
          <p:nvSpPr>
            <p:cNvPr id="15" name="文本框 14"/>
            <p:cNvSpPr txBox="1"/>
            <p:nvPr/>
          </p:nvSpPr>
          <p:spPr>
            <a:xfrm>
              <a:off x="2085" y="914"/>
              <a:ext cx="4869" cy="872"/>
            </a:xfrm>
            <a:prstGeom prst="rect">
              <a:avLst/>
            </a:prstGeom>
            <a:noFill/>
          </p:spPr>
          <p:txBody>
            <a:bodyPr wrap="square" rtlCol="0">
              <a:spAutoFit/>
            </a:bodyPr>
            <a:lstStyle/>
            <a:p>
              <a:pPr algn="l"/>
              <a:r>
                <a:rPr lang="zh-CN" altLang="en-US" sz="3000" b="1" dirty="0">
                  <a:solidFill>
                    <a:srgbClr val="8AFEFE"/>
                  </a:solidFill>
                  <a:latin typeface="Arial" panose="020B0604020202020204"/>
                  <a:ea typeface="微软雅黑" panose="020B0503020204020204" pitchFamily="34" charset="-122"/>
                  <a:sym typeface="Arial" panose="020B0604020202020204"/>
                </a:rPr>
                <a:t>项目活跃度评分</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sp>
        <p:nvSpPr>
          <p:cNvPr id="12" name="文本框 11"/>
          <p:cNvSpPr txBox="1"/>
          <p:nvPr/>
        </p:nvSpPr>
        <p:spPr>
          <a:xfrm>
            <a:off x="4737100" y="890252"/>
            <a:ext cx="6620256" cy="922020"/>
          </a:xfrm>
          <a:prstGeom prst="rect">
            <a:avLst/>
          </a:prstGeom>
          <a:noFill/>
        </p:spPr>
        <p:txBody>
          <a:bodyPr wrap="square" rtlCol="0">
            <a:spAutoFit/>
          </a:bodyPr>
          <a:lstStyle/>
          <a:p>
            <a:r>
              <a:rPr lang="zh-CN"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项目活跃度维度分数</a:t>
            </a:r>
            <a:endParaRPr lang="en-US"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sz="1800" b="1" kern="100" dirty="0" err="1">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act_final</a:t>
            </a:r>
            <a:r>
              <a:rPr lang="en-US"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rPr>
              <a:t>=(time+activity+request-0.4*death)/3</a:t>
            </a:r>
            <a:endParaRPr lang="zh-CN" altLang="zh-CN" sz="1800" b="1" kern="100" dirty="0">
              <a:solidFill>
                <a:srgbClr val="8AFEFE"/>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b="1" dirty="0">
              <a:solidFill>
                <a:srgbClr val="8AFEFE"/>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3997960" y="1283970"/>
            <a:ext cx="9845040" cy="5212080"/>
          </a:xfrm>
          <a:prstGeom prst="rect">
            <a:avLst/>
          </a:prstGeom>
        </p:spPr>
      </p:pic>
      <p:sp>
        <p:nvSpPr>
          <p:cNvPr id="2" name="文本框 1"/>
          <p:cNvSpPr txBox="1"/>
          <p:nvPr/>
        </p:nvSpPr>
        <p:spPr>
          <a:xfrm>
            <a:off x="-480695" y="1652905"/>
            <a:ext cx="5516245" cy="368300"/>
          </a:xfrm>
          <a:prstGeom prst="rect">
            <a:avLst/>
          </a:prstGeom>
          <a:noFill/>
        </p:spPr>
        <p:txBody>
          <a:bodyPr wrap="square" rtlCol="0" anchor="t">
            <a:spAutoFit/>
          </a:bodyPr>
          <a:p>
            <a:pPr marL="386715" indent="121920" algn="l"/>
            <a:r>
              <a:rPr lang="zh-CN" altLang="zh-CN" b="1" kern="100" spc="5" dirty="0">
                <a:solidFill>
                  <a:srgbClr val="8AFEFE"/>
                </a:solidFill>
                <a:effectLst/>
                <a:latin typeface="黑体" panose="02010609060101010101" charset="-122"/>
                <a:ea typeface="黑体" panose="02010609060101010101" charset="-122"/>
                <a:cs typeface="黑体" panose="02010609060101010101" charset="-122"/>
                <a:sym typeface="+mn-ea"/>
              </a:rPr>
              <a:t>（</a:t>
            </a:r>
            <a:r>
              <a:rPr lang="en-US" altLang="zh-CN" b="1" kern="100" spc="5" dirty="0">
                <a:solidFill>
                  <a:srgbClr val="8AFEFE"/>
                </a:solidFill>
                <a:effectLst/>
                <a:latin typeface="黑体" panose="02010609060101010101" charset="-122"/>
                <a:ea typeface="黑体" panose="02010609060101010101" charset="-122"/>
                <a:cs typeface="黑体" panose="02010609060101010101" charset="-122"/>
                <a:sym typeface="+mn-ea"/>
              </a:rPr>
              <a:t>4</a:t>
            </a:r>
            <a:r>
              <a:rPr lang="zh-CN" altLang="en-US" b="1" kern="100" spc="5" dirty="0">
                <a:solidFill>
                  <a:srgbClr val="8AFEFE"/>
                </a:solidFill>
                <a:effectLst/>
                <a:latin typeface="黑体" panose="02010609060101010101" charset="-122"/>
                <a:ea typeface="黑体" panose="02010609060101010101" charset="-122"/>
                <a:cs typeface="黑体" panose="02010609060101010101" charset="-122"/>
                <a:sym typeface="+mn-ea"/>
              </a:rPr>
              <a:t>）</a:t>
            </a:r>
            <a:r>
              <a:rPr lang="zh-CN" altLang="zh-CN" b="1" kern="100" spc="5" dirty="0">
                <a:solidFill>
                  <a:srgbClr val="8AFEFE"/>
                </a:solidFill>
                <a:effectLst/>
                <a:latin typeface="黑体" panose="02010609060101010101" charset="-122"/>
                <a:ea typeface="黑体" panose="02010609060101010101" charset="-122"/>
                <a:cs typeface="黑体" panose="02010609060101010101" charset="-122"/>
                <a:sym typeface="+mn-ea"/>
              </a:rPr>
              <a:t>项目死亡评分和项目规模评分（</a:t>
            </a:r>
            <a:r>
              <a:rPr lang="en-US" altLang="zh-CN" b="1" kern="100" spc="5" dirty="0">
                <a:solidFill>
                  <a:srgbClr val="8AFEFE"/>
                </a:solidFill>
                <a:effectLst/>
                <a:latin typeface="黑体" panose="02010609060101010101" charset="-122"/>
                <a:ea typeface="黑体" panose="02010609060101010101" charset="-122"/>
                <a:cs typeface="黑体" panose="02010609060101010101" charset="-122"/>
                <a:sym typeface="+mn-ea"/>
              </a:rPr>
              <a:t>death</a:t>
            </a:r>
            <a:r>
              <a:rPr lang="zh-CN" altLang="zh-CN" b="1" kern="100" spc="5" dirty="0">
                <a:solidFill>
                  <a:srgbClr val="8AFEFE"/>
                </a:solidFill>
                <a:effectLst/>
                <a:latin typeface="黑体" panose="02010609060101010101" charset="-122"/>
                <a:ea typeface="黑体" panose="02010609060101010101" charset="-122"/>
                <a:cs typeface="黑体" panose="02010609060101010101" charset="-122"/>
                <a:sym typeface="+mn-ea"/>
              </a:rPr>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6" grpId="0"/>
      <p:bldP spid="16" grpId="1"/>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3813175" cy="853440"/>
            <a:chOff x="835" y="678"/>
            <a:chExt cx="6005" cy="1344"/>
          </a:xfrm>
        </p:grpSpPr>
        <p:sp>
          <p:nvSpPr>
            <p:cNvPr id="15" name="文本框 14"/>
            <p:cNvSpPr txBox="1"/>
            <p:nvPr/>
          </p:nvSpPr>
          <p:spPr>
            <a:xfrm>
              <a:off x="2130" y="914"/>
              <a:ext cx="4710" cy="872"/>
            </a:xfrm>
            <a:prstGeom prst="rect">
              <a:avLst/>
            </a:prstGeom>
            <a:noFill/>
          </p:spPr>
          <p:txBody>
            <a:bodyPr wrap="square" rtlCol="0">
              <a:spAutoFit/>
            </a:bodyPr>
            <a:lstStyle/>
            <a:p>
              <a:pPr algn="l"/>
              <a:r>
                <a:rPr lang="zh-CN" altLang="en-US" sz="3000" b="1" dirty="0">
                  <a:solidFill>
                    <a:srgbClr val="8AFEFE"/>
                  </a:solidFill>
                  <a:latin typeface="Arial" panose="020B0604020202020204"/>
                  <a:ea typeface="微软雅黑" panose="020B0503020204020204" pitchFamily="34" charset="-122"/>
                  <a:sym typeface="Arial" panose="020B0604020202020204"/>
                </a:rPr>
                <a:t>社区参与度评分</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grpSp>
        <p:nvGrpSpPr>
          <p:cNvPr id="17" name="组合 16"/>
          <p:cNvGrpSpPr/>
          <p:nvPr/>
        </p:nvGrpSpPr>
        <p:grpSpPr>
          <a:xfrm>
            <a:off x="1482091" y="1779272"/>
            <a:ext cx="3630295" cy="2465705"/>
            <a:chOff x="2947" y="3651"/>
            <a:chExt cx="5717" cy="3883"/>
          </a:xfrm>
        </p:grpSpPr>
        <p:sp>
          <p:nvSpPr>
            <p:cNvPr id="32" name="TextBox 13"/>
            <p:cNvSpPr txBox="1"/>
            <p:nvPr/>
          </p:nvSpPr>
          <p:spPr>
            <a:xfrm>
              <a:off x="2947" y="3651"/>
              <a:ext cx="917" cy="436"/>
            </a:xfrm>
            <a:prstGeom prst="rect">
              <a:avLst/>
            </a:prstGeom>
            <a:noFill/>
          </p:spPr>
          <p:txBody>
            <a:bodyPr wrap="square" lIns="0" tIns="0" rIns="0" bIns="0">
              <a:spAutoFit/>
            </a:bodyPr>
            <a:lstStyle/>
            <a:p>
              <a:pPr algn="l" defTabSz="912495">
                <a:spcBef>
                  <a:spcPct val="20000"/>
                </a:spcBef>
                <a:defRPr/>
              </a:pPr>
              <a:r>
                <a:rPr lang="zh-CN" altLang="en-US" b="1" dirty="0">
                  <a:solidFill>
                    <a:srgbClr val="8AFEFE"/>
                  </a:solidFill>
                  <a:latin typeface="Arial" panose="020B0604020202020204"/>
                  <a:ea typeface="微软雅黑" panose="020B0503020204020204" pitchFamily="34" charset="-122"/>
                  <a:cs typeface="+mn-ea"/>
                  <a:sym typeface="Arial" panose="020B0604020202020204"/>
                </a:rPr>
                <a:t>问题</a:t>
              </a:r>
              <a:endParaRPr lang="zh-CN" altLang="en-US" b="1" dirty="0">
                <a:solidFill>
                  <a:srgbClr val="8AFEFE"/>
                </a:solidFill>
                <a:latin typeface="Arial" panose="020B0604020202020204"/>
                <a:ea typeface="微软雅黑" panose="020B0503020204020204" pitchFamily="34" charset="-122"/>
                <a:cs typeface="+mn-ea"/>
                <a:sym typeface="Arial" panose="020B0604020202020204"/>
              </a:endParaRPr>
            </a:p>
          </p:txBody>
        </p:sp>
        <p:sp>
          <p:nvSpPr>
            <p:cNvPr id="33" name="TextBox 13"/>
            <p:cNvSpPr txBox="1"/>
            <p:nvPr/>
          </p:nvSpPr>
          <p:spPr>
            <a:xfrm>
              <a:off x="2947" y="4142"/>
              <a:ext cx="5717" cy="3392"/>
            </a:xfrm>
            <a:prstGeom prst="rect">
              <a:avLst/>
            </a:prstGeom>
            <a:noFill/>
          </p:spPr>
          <p:txBody>
            <a:bodyPr wrap="square" lIns="0" tIns="0" rIns="0" bIns="0">
              <a:spAutoFit/>
            </a:bodyPr>
            <a:lstStyle/>
            <a:p>
              <a:pPr marL="121285" indent="121920" algn="l"/>
              <a:r>
                <a:rPr lang="en-US" sz="1400" dirty="0">
                  <a:solidFill>
                    <a:srgbClr val="8AFEFE"/>
                  </a:solidFill>
                  <a:latin typeface="黑体" panose="02010609060101010101" charset="-122"/>
                  <a:ea typeface="黑体" panose="02010609060101010101" charset="-122"/>
                  <a:cs typeface="黑体" panose="02010609060101010101" charset="-122"/>
                </a:rPr>
                <a:t>1. Closed占比评分（1/6）： s_closed=closed/comments，衡量已关闭的问题在所有问题中的比例。较高的Closed占比表明项目团队有效地解决了用户提出的问题。</a:t>
              </a:r>
              <a:endParaRPr lang="en-US" sz="1400" dirty="0">
                <a:solidFill>
                  <a:srgbClr val="8AFEFE"/>
                </a:solidFill>
                <a:latin typeface="黑体" panose="02010609060101010101" charset="-122"/>
                <a:ea typeface="黑体" panose="02010609060101010101" charset="-122"/>
                <a:cs typeface="黑体" panose="02010609060101010101" charset="-122"/>
              </a:endParaRPr>
            </a:p>
            <a:p>
              <a:pPr marL="121285" indent="121920" algn="l"/>
              <a:r>
                <a:rPr lang="en-US" altLang="zh-CN" sz="1400" kern="100" spc="5" dirty="0">
                  <a:solidFill>
                    <a:srgbClr val="8AFEFE"/>
                  </a:solidFill>
                  <a:effectLst/>
                  <a:latin typeface="黑体" panose="02010609060101010101" charset="-122"/>
                  <a:ea typeface="黑体" panose="02010609060101010101" charset="-122"/>
                  <a:cs typeface="黑体" panose="02010609060101010101" charset="-122"/>
                </a:rPr>
                <a:t>2. New</a:t>
              </a:r>
              <a:r>
                <a:rPr lang="zh-CN" altLang="zh-CN" sz="1400" kern="100" spc="5" dirty="0">
                  <a:solidFill>
                    <a:srgbClr val="8AFEFE"/>
                  </a:solidFill>
                  <a:effectLst/>
                  <a:latin typeface="黑体" panose="02010609060101010101" charset="-122"/>
                  <a:ea typeface="黑体" panose="02010609060101010101" charset="-122"/>
                  <a:cs typeface="黑体" panose="02010609060101010101" charset="-122"/>
                </a:rPr>
                <a:t>占比评分（</a:t>
              </a:r>
              <a:r>
                <a:rPr lang="en-US" altLang="zh-CN" sz="1400" kern="100" spc="5" dirty="0">
                  <a:solidFill>
                    <a:srgbClr val="8AFEFE"/>
                  </a:solidFill>
                  <a:effectLst/>
                  <a:latin typeface="黑体" panose="02010609060101010101" charset="-122"/>
                  <a:ea typeface="黑体" panose="02010609060101010101" charset="-122"/>
                  <a:cs typeface="黑体" panose="02010609060101010101" charset="-122"/>
                </a:rPr>
                <a:t>1/3</a:t>
              </a:r>
              <a:r>
                <a:rPr lang="zh-CN" altLang="zh-CN" sz="1400" kern="100" spc="5" dirty="0">
                  <a:solidFill>
                    <a:srgbClr val="8AFEFE"/>
                  </a:solidFill>
                  <a:effectLst/>
                  <a:latin typeface="黑体" panose="02010609060101010101" charset="-122"/>
                  <a:ea typeface="黑体" panose="02010609060101010101" charset="-122"/>
                  <a:cs typeface="黑体" panose="02010609060101010101" charset="-122"/>
                </a:rPr>
                <a:t>）：</a:t>
              </a:r>
              <a:r>
                <a:rPr lang="en-US" altLang="zh-CN" sz="1400" kern="100" spc="5" dirty="0" err="1">
                  <a:solidFill>
                    <a:srgbClr val="8AFEFE"/>
                  </a:solidFill>
                  <a:effectLst/>
                  <a:latin typeface="黑体" panose="02010609060101010101" charset="-122"/>
                  <a:ea typeface="黑体" panose="02010609060101010101" charset="-122"/>
                  <a:cs typeface="黑体" panose="02010609060101010101" charset="-122"/>
                </a:rPr>
                <a:t>s_new</a:t>
              </a:r>
              <a:r>
                <a:rPr lang="en-US" altLang="zh-CN" sz="1400" kern="100" spc="5" dirty="0">
                  <a:solidFill>
                    <a:srgbClr val="8AFEFE"/>
                  </a:solidFill>
                  <a:effectLst/>
                  <a:latin typeface="黑体" panose="02010609060101010101" charset="-122"/>
                  <a:ea typeface="黑体" panose="02010609060101010101" charset="-122"/>
                  <a:cs typeface="黑体" panose="02010609060101010101" charset="-122"/>
                </a:rPr>
                <a:t>=new/comments</a:t>
              </a:r>
              <a:r>
                <a:rPr lang="zh-CN" altLang="zh-CN" sz="1400" kern="100" spc="5" dirty="0">
                  <a:solidFill>
                    <a:srgbClr val="8AFEFE"/>
                  </a:solidFill>
                  <a:effectLst/>
                  <a:latin typeface="黑体" panose="02010609060101010101" charset="-122"/>
                  <a:ea typeface="黑体" panose="02010609060101010101" charset="-122"/>
                  <a:cs typeface="黑体" panose="02010609060101010101" charset="-122"/>
                </a:rPr>
                <a:t>，反映了新提出的</a:t>
              </a:r>
              <a:r>
                <a:rPr lang="en-US" altLang="zh-CN" sz="1400" kern="100" spc="5" dirty="0">
                  <a:solidFill>
                    <a:srgbClr val="8AFEFE"/>
                  </a:solidFill>
                  <a:effectLst/>
                  <a:latin typeface="黑体" panose="02010609060101010101" charset="-122"/>
                  <a:ea typeface="黑体" panose="02010609060101010101" charset="-122"/>
                  <a:cs typeface="黑体" panose="02010609060101010101" charset="-122"/>
                </a:rPr>
                <a:t>Issue</a:t>
              </a:r>
              <a:r>
                <a:rPr lang="zh-CN" altLang="zh-CN" sz="1400" kern="100" spc="5" dirty="0">
                  <a:solidFill>
                    <a:srgbClr val="8AFEFE"/>
                  </a:solidFill>
                  <a:effectLst/>
                  <a:latin typeface="黑体" panose="02010609060101010101" charset="-122"/>
                  <a:ea typeface="黑体" panose="02010609060101010101" charset="-122"/>
                  <a:cs typeface="黑体" panose="02010609060101010101" charset="-122"/>
                </a:rPr>
                <a:t>在所有</a:t>
              </a:r>
              <a:r>
                <a:rPr lang="en-US" altLang="zh-CN" sz="1400" kern="100" spc="5" dirty="0">
                  <a:solidFill>
                    <a:srgbClr val="8AFEFE"/>
                  </a:solidFill>
                  <a:effectLst/>
                  <a:latin typeface="黑体" panose="02010609060101010101" charset="-122"/>
                  <a:ea typeface="黑体" panose="02010609060101010101" charset="-122"/>
                  <a:cs typeface="黑体" panose="02010609060101010101" charset="-122"/>
                </a:rPr>
                <a:t>Issue</a:t>
              </a:r>
              <a:r>
                <a:rPr lang="zh-CN" altLang="zh-CN" sz="1400" kern="100" spc="5" dirty="0">
                  <a:solidFill>
                    <a:srgbClr val="8AFEFE"/>
                  </a:solidFill>
                  <a:effectLst/>
                  <a:latin typeface="黑体" panose="02010609060101010101" charset="-122"/>
                  <a:ea typeface="黑体" panose="02010609060101010101" charset="-122"/>
                  <a:cs typeface="黑体" panose="02010609060101010101" charset="-122"/>
                </a:rPr>
                <a:t>中的比例。它可以帮助了解项目的活跃度以及是否正在引入新的问题或功能请求。</a:t>
              </a:r>
              <a:endParaRPr lang="zh-CN" altLang="zh-CN" sz="1400" kern="100" spc="5" dirty="0">
                <a:solidFill>
                  <a:srgbClr val="8AFEFE"/>
                </a:solidFill>
                <a:effectLst/>
                <a:latin typeface="黑体" panose="02010609060101010101" charset="-122"/>
                <a:ea typeface="黑体" panose="02010609060101010101" charset="-122"/>
                <a:cs typeface="黑体" panose="02010609060101010101" charset="-122"/>
              </a:endParaRPr>
            </a:p>
          </p:txBody>
        </p:sp>
      </p:grpSp>
      <p:grpSp>
        <p:nvGrpSpPr>
          <p:cNvPr id="7" name="组合 6"/>
          <p:cNvGrpSpPr/>
          <p:nvPr/>
        </p:nvGrpSpPr>
        <p:grpSpPr>
          <a:xfrm>
            <a:off x="1605916" y="4392296"/>
            <a:ext cx="3430270" cy="1542415"/>
            <a:chOff x="2947" y="3651"/>
            <a:chExt cx="5402" cy="2429"/>
          </a:xfrm>
        </p:grpSpPr>
        <p:sp>
          <p:nvSpPr>
            <p:cNvPr id="9" name="TextBox 13"/>
            <p:cNvSpPr txBox="1"/>
            <p:nvPr/>
          </p:nvSpPr>
          <p:spPr>
            <a:xfrm>
              <a:off x="2947" y="3651"/>
              <a:ext cx="1745" cy="436"/>
            </a:xfrm>
            <a:prstGeom prst="rect">
              <a:avLst/>
            </a:prstGeom>
            <a:noFill/>
          </p:spPr>
          <p:txBody>
            <a:bodyPr wrap="square" lIns="0" tIns="0" rIns="0" bIns="0">
              <a:spAutoFit/>
            </a:bodyPr>
            <a:lstStyle/>
            <a:p>
              <a:pPr algn="l" defTabSz="912495">
                <a:spcBef>
                  <a:spcPct val="20000"/>
                </a:spcBef>
                <a:defRPr/>
              </a:pPr>
              <a:r>
                <a:rPr lang="zh-CN" altLang="en-US" b="1" dirty="0">
                  <a:solidFill>
                    <a:srgbClr val="8AFEFE"/>
                  </a:solidFill>
                  <a:latin typeface="Arial" panose="020B0604020202020204"/>
                  <a:ea typeface="微软雅黑" panose="020B0503020204020204" pitchFamily="34" charset="-122"/>
                  <a:cs typeface="+mn-ea"/>
                  <a:sym typeface="Arial" panose="020B0604020202020204"/>
                </a:rPr>
                <a:t>响应</a:t>
              </a:r>
              <a:endParaRPr lang="zh-CN" altLang="en-US" b="1" dirty="0">
                <a:solidFill>
                  <a:srgbClr val="8AFEFE"/>
                </a:solidFill>
                <a:latin typeface="Arial" panose="020B0604020202020204"/>
                <a:ea typeface="微软雅黑" panose="020B0503020204020204" pitchFamily="34" charset="-122"/>
                <a:cs typeface="+mn-ea"/>
                <a:sym typeface="Arial" panose="020B0604020202020204"/>
              </a:endParaRPr>
            </a:p>
          </p:txBody>
        </p:sp>
        <p:sp>
          <p:nvSpPr>
            <p:cNvPr id="8" name="TextBox 13"/>
            <p:cNvSpPr txBox="1"/>
            <p:nvPr/>
          </p:nvSpPr>
          <p:spPr>
            <a:xfrm>
              <a:off x="2947" y="4142"/>
              <a:ext cx="5402" cy="1938"/>
            </a:xfrm>
            <a:prstGeom prst="rect">
              <a:avLst/>
            </a:prstGeom>
            <a:noFill/>
          </p:spPr>
          <p:txBody>
            <a:bodyPr wrap="square" lIns="0" tIns="0" rIns="0" bIns="0">
              <a:spAutoFit/>
            </a:bodyPr>
            <a:lstStyle/>
            <a:p>
              <a:pPr marL="121285" indent="121920" algn="l"/>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3. </a:t>
              </a:r>
              <a:r>
                <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rPr>
                <a:t>反应评分（</a:t>
              </a: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1/4</a:t>
              </a:r>
              <a:r>
                <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rPr>
                <a:t>）：</a:t>
              </a:r>
              <a:r>
                <a:rPr lang="en-US" altLang="zh-CN" sz="1600" kern="100" spc="5" dirty="0" err="1">
                  <a:solidFill>
                    <a:srgbClr val="8AFEFE"/>
                  </a:solidFill>
                  <a:effectLst/>
                  <a:latin typeface="黑体" panose="02010609060101010101" charset="-122"/>
                  <a:ea typeface="黑体" panose="02010609060101010101" charset="-122"/>
                  <a:cs typeface="黑体" panose="02010609060101010101" charset="-122"/>
                </a:rPr>
                <a:t>s_response</a:t>
              </a:r>
              <a:r>
                <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rPr>
                <a:t>衡量的是项目维护者或其他贡献者对</a:t>
              </a: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Issue</a:t>
              </a:r>
              <a:r>
                <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rPr>
                <a:t>的响应速度。快速的反馈可以提高社区的信心并促进更快的问题解决。</a:t>
              </a:r>
              <a:endPar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endParaRPr>
            </a:p>
          </p:txBody>
        </p:sp>
      </p:grpSp>
      <p:grpSp>
        <p:nvGrpSpPr>
          <p:cNvPr id="12" name="组合 11"/>
          <p:cNvGrpSpPr/>
          <p:nvPr/>
        </p:nvGrpSpPr>
        <p:grpSpPr>
          <a:xfrm>
            <a:off x="6515101" y="3351531"/>
            <a:ext cx="4177030" cy="1648460"/>
            <a:chOff x="2947" y="3561"/>
            <a:chExt cx="6578" cy="2596"/>
          </a:xfrm>
        </p:grpSpPr>
        <p:sp>
          <p:nvSpPr>
            <p:cNvPr id="13" name="TextBox 13"/>
            <p:cNvSpPr txBox="1"/>
            <p:nvPr/>
          </p:nvSpPr>
          <p:spPr>
            <a:xfrm>
              <a:off x="2947" y="3561"/>
              <a:ext cx="1745" cy="436"/>
            </a:xfrm>
            <a:prstGeom prst="rect">
              <a:avLst/>
            </a:prstGeom>
            <a:noFill/>
          </p:spPr>
          <p:txBody>
            <a:bodyPr wrap="square" lIns="0" tIns="0" rIns="0" bIns="0">
              <a:spAutoFit/>
            </a:bodyPr>
            <a:lstStyle/>
            <a:p>
              <a:pPr algn="l" defTabSz="912495">
                <a:spcBef>
                  <a:spcPct val="20000"/>
                </a:spcBef>
                <a:defRPr/>
              </a:pPr>
              <a:r>
                <a:rPr lang="zh-CN" altLang="en-US" b="1" dirty="0">
                  <a:solidFill>
                    <a:srgbClr val="8AFEFE"/>
                  </a:solidFill>
                  <a:latin typeface="Arial" panose="020B0604020202020204"/>
                  <a:ea typeface="微软雅黑" panose="020B0503020204020204" pitchFamily="34" charset="-122"/>
                  <a:cs typeface="+mn-ea"/>
                  <a:sym typeface="Arial" panose="020B0604020202020204"/>
                </a:rPr>
                <a:t>持续</a:t>
              </a:r>
              <a:endParaRPr lang="zh-CN" altLang="en-US" b="1" dirty="0">
                <a:solidFill>
                  <a:srgbClr val="8AFEFE"/>
                </a:solidFill>
                <a:latin typeface="Arial" panose="020B0604020202020204"/>
                <a:ea typeface="微软雅黑" panose="020B0503020204020204" pitchFamily="34" charset="-122"/>
                <a:cs typeface="+mn-ea"/>
                <a:sym typeface="Arial" panose="020B0604020202020204"/>
              </a:endParaRPr>
            </a:p>
          </p:txBody>
        </p:sp>
        <p:sp>
          <p:nvSpPr>
            <p:cNvPr id="14" name="TextBox 13"/>
            <p:cNvSpPr txBox="1"/>
            <p:nvPr/>
          </p:nvSpPr>
          <p:spPr>
            <a:xfrm>
              <a:off x="2947" y="4142"/>
              <a:ext cx="6578" cy="2015"/>
            </a:xfrm>
            <a:prstGeom prst="rect">
              <a:avLst/>
            </a:prstGeom>
            <a:noFill/>
          </p:spPr>
          <p:txBody>
            <a:bodyPr wrap="square" lIns="0" tIns="0" rIns="0" bIns="0">
              <a:spAutoFit/>
            </a:bodyPr>
            <a:lstStyle/>
            <a:p>
              <a:pPr algn="l" defTabSz="912495" fontAlgn="auto">
                <a:lnSpc>
                  <a:spcPct val="130000"/>
                </a:lnSpc>
                <a:spcBef>
                  <a:spcPts val="0"/>
                </a:spcBef>
                <a:defRPr/>
              </a:pP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4. </a:t>
              </a:r>
              <a:r>
                <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rPr>
                <a:t>持续时间评分（</a:t>
              </a: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1/4</a:t>
              </a:r>
              <a:r>
                <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rPr>
                <a:t>）：</a:t>
              </a:r>
              <a:r>
                <a:rPr lang="en-US" altLang="zh-CN" sz="1600" kern="100" spc="5" dirty="0" err="1">
                  <a:solidFill>
                    <a:srgbClr val="8AFEFE"/>
                  </a:solidFill>
                  <a:effectLst/>
                  <a:latin typeface="黑体" panose="02010609060101010101" charset="-122"/>
                  <a:ea typeface="黑体" panose="02010609060101010101" charset="-122"/>
                  <a:cs typeface="黑体" panose="02010609060101010101" charset="-122"/>
                </a:rPr>
                <a:t>s_duration</a:t>
              </a:r>
              <a:r>
                <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rPr>
                <a:t>持续时间评分考量的是每个</a:t>
              </a: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Issue</a:t>
              </a:r>
              <a:r>
                <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rPr>
                <a:t>从创建到最终关闭所需的平均时间。较短的持续时间通常意味着更高的效率。</a:t>
              </a:r>
              <a:endPar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sym typeface="Arial" panose="020B0604020202020204"/>
              </a:endParaRPr>
            </a:p>
          </p:txBody>
        </p:sp>
      </p:grpSp>
      <p:pic>
        <p:nvPicPr>
          <p:cNvPr id="16" name="图片 15" descr="蓝色星球01"/>
          <p:cNvPicPr>
            <a:picLocks noChangeAspect="1"/>
          </p:cNvPicPr>
          <p:nvPr/>
        </p:nvPicPr>
        <p:blipFill>
          <a:blip r:embed="rId2">
            <a:lum bright="6000"/>
          </a:blip>
          <a:srcRect/>
          <a:stretch>
            <a:fillRect/>
          </a:stretch>
        </p:blipFill>
        <p:spPr>
          <a:xfrm rot="15360000">
            <a:off x="796925" y="1834537"/>
            <a:ext cx="504190" cy="499111"/>
          </a:xfrm>
          <a:prstGeom prst="rect">
            <a:avLst/>
          </a:prstGeom>
          <a:effectLst>
            <a:outerShdw blurRad="901700" sx="102000" sy="102000" algn="ctr" rotWithShape="0">
              <a:prstClr val="black">
                <a:alpha val="40000"/>
              </a:prstClr>
            </a:outerShdw>
          </a:effectLst>
        </p:spPr>
      </p:pic>
      <p:pic>
        <p:nvPicPr>
          <p:cNvPr id="18" name="图片 17" descr="蓝色星球01"/>
          <p:cNvPicPr>
            <a:picLocks noChangeAspect="1"/>
          </p:cNvPicPr>
          <p:nvPr/>
        </p:nvPicPr>
        <p:blipFill>
          <a:blip r:embed="rId2">
            <a:lum bright="6000"/>
          </a:blip>
          <a:srcRect/>
          <a:stretch>
            <a:fillRect/>
          </a:stretch>
        </p:blipFill>
        <p:spPr>
          <a:xfrm>
            <a:off x="815975" y="4262120"/>
            <a:ext cx="504191" cy="499110"/>
          </a:xfrm>
          <a:prstGeom prst="rect">
            <a:avLst/>
          </a:prstGeom>
          <a:effectLst>
            <a:outerShdw blurRad="901700" sx="102000" sy="102000" algn="ctr" rotWithShape="0">
              <a:prstClr val="black">
                <a:alpha val="40000"/>
              </a:prstClr>
            </a:outerShdw>
          </a:effectLst>
        </p:spPr>
      </p:pic>
      <p:pic>
        <p:nvPicPr>
          <p:cNvPr id="19" name="图片 18" descr="蓝色星球01"/>
          <p:cNvPicPr>
            <a:picLocks noChangeAspect="1"/>
          </p:cNvPicPr>
          <p:nvPr/>
        </p:nvPicPr>
        <p:blipFill>
          <a:blip r:embed="rId2">
            <a:lum bright="6000"/>
          </a:blip>
          <a:srcRect/>
          <a:stretch>
            <a:fillRect/>
          </a:stretch>
        </p:blipFill>
        <p:spPr>
          <a:xfrm rot="10980000">
            <a:off x="5843906" y="3364230"/>
            <a:ext cx="504191" cy="499110"/>
          </a:xfrm>
          <a:prstGeom prst="rect">
            <a:avLst/>
          </a:prstGeom>
          <a:effectLst>
            <a:outerShdw blurRad="901700" sx="102000" sy="102000" algn="ctr" rotWithShape="0">
              <a:prstClr val="black">
                <a:alpha val="40000"/>
              </a:prstClr>
            </a:outerShdw>
          </a:effectLst>
        </p:spPr>
      </p:pic>
      <p:sp>
        <p:nvSpPr>
          <p:cNvPr id="34" name="文本框 33"/>
          <p:cNvSpPr txBox="1"/>
          <p:nvPr/>
        </p:nvSpPr>
        <p:spPr>
          <a:xfrm>
            <a:off x="2905252" y="5790515"/>
            <a:ext cx="5943600" cy="829945"/>
          </a:xfrm>
          <a:prstGeom prst="rect">
            <a:avLst/>
          </a:prstGeom>
          <a:noFill/>
        </p:spPr>
        <p:txBody>
          <a:bodyPr wrap="square" rtlCol="0">
            <a:spAutoFit/>
          </a:bodyPr>
          <a:lstStyle/>
          <a:p>
            <a:pPr algn="ctr"/>
            <a:r>
              <a:rPr lang="zh-CN" altLang="en-US" sz="1600" dirty="0">
                <a:solidFill>
                  <a:srgbClr val="8AFEFE"/>
                </a:solidFill>
                <a:latin typeface="Arial" panose="020B0604020202020204" pitchFamily="34" charset="0"/>
                <a:cs typeface="Arial" panose="020B0604020202020204" pitchFamily="34" charset="0"/>
              </a:rPr>
              <a:t>总结：</a:t>
            </a:r>
            <a:r>
              <a:rPr lang="zh-CN" altLang="zh-CN" sz="1600" b="1" kern="100" dirty="0">
                <a:solidFill>
                  <a:srgbClr val="8AFEFE"/>
                </a:solidFill>
                <a:effectLst/>
                <a:latin typeface="Arial" panose="020B0604020202020204" pitchFamily="34" charset="0"/>
                <a:ea typeface="宋体" panose="02010600030101010101" pitchFamily="2" charset="-122"/>
                <a:cs typeface="Arial" panose="020B0604020202020204" pitchFamily="34" charset="0"/>
              </a:rPr>
              <a:t>社区参与度维度分数</a:t>
            </a:r>
            <a:r>
              <a:rPr lang="en-US" altLang="zh-CN" sz="1600" kern="100" dirty="0">
                <a:solidFill>
                  <a:srgbClr val="8AFEFE"/>
                </a:solidFill>
                <a:effectLst/>
                <a:latin typeface="黑体" panose="02010609060101010101" charset="-122"/>
                <a:ea typeface="黑体" panose="02010609060101010101" charset="-122"/>
                <a:cs typeface="Arial" panose="020B0604020202020204" pitchFamily="34" charset="0"/>
              </a:rPr>
              <a:t>issue=</a:t>
            </a:r>
            <a:r>
              <a:rPr lang="en-US" altLang="zh-CN" sz="1600" kern="100" dirty="0" err="1">
                <a:solidFill>
                  <a:srgbClr val="8AFEFE"/>
                </a:solidFill>
                <a:effectLst/>
                <a:latin typeface="黑体" panose="02010609060101010101" charset="-122"/>
                <a:ea typeface="黑体" panose="02010609060101010101" charset="-122"/>
                <a:cs typeface="Arial" panose="020B0604020202020204" pitchFamily="34" charset="0"/>
              </a:rPr>
              <a:t>s_closed</a:t>
            </a:r>
            <a:r>
              <a:rPr lang="en-US" altLang="zh-CN" sz="1600" kern="100" dirty="0">
                <a:solidFill>
                  <a:srgbClr val="8AFEFE"/>
                </a:solidFill>
                <a:effectLst/>
                <a:latin typeface="黑体" panose="02010609060101010101" charset="-122"/>
                <a:ea typeface="黑体" panose="02010609060101010101" charset="-122"/>
                <a:cs typeface="Arial" panose="020B0604020202020204" pitchFamily="34" charset="0"/>
              </a:rPr>
              <a:t>/6+s_new/3+s_response/4+s_duration/4</a:t>
            </a:r>
            <a:endParaRPr lang="zh-CN" altLang="zh-CN" sz="1600" kern="100" dirty="0">
              <a:solidFill>
                <a:srgbClr val="8AFEFE"/>
              </a:solidFill>
              <a:effectLst/>
              <a:latin typeface="黑体" panose="02010609060101010101" charset="-122"/>
              <a:ea typeface="黑体" panose="02010609060101010101" charset="-122"/>
              <a:cs typeface="Arial" panose="020B0604020202020204" pitchFamily="34" charset="0"/>
            </a:endParaRPr>
          </a:p>
          <a:p>
            <a:pPr algn="ctr"/>
            <a:endParaRPr lang="zh-CN" altLang="en-US" sz="1600" dirty="0">
              <a:solidFill>
                <a:srgbClr val="8AFEFE"/>
              </a:solidFill>
              <a:latin typeface="黑体" panose="02010609060101010101" charset="-122"/>
              <a:ea typeface="黑体" panose="02010609060101010101" charset="-122"/>
              <a:cs typeface="Arial" panose="020B0604020202020204" pitchFamily="34" charset="0"/>
            </a:endParaRPr>
          </a:p>
        </p:txBody>
      </p:sp>
      <p:pic>
        <p:nvPicPr>
          <p:cNvPr id="36" name="图片 35"/>
          <p:cNvPicPr>
            <a:picLocks noChangeAspect="1"/>
          </p:cNvPicPr>
          <p:nvPr/>
        </p:nvPicPr>
        <p:blipFill>
          <a:blip r:embed="rId3">
            <a:clrChange>
              <a:clrFrom>
                <a:srgbClr val="FFFFFF"/>
              </a:clrFrom>
              <a:clrTo>
                <a:srgbClr val="FFFFFF">
                  <a:alpha val="0"/>
                </a:srgbClr>
              </a:clrTo>
            </a:clrChange>
          </a:blip>
          <a:stretch>
            <a:fillRect/>
          </a:stretch>
        </p:blipFill>
        <p:spPr>
          <a:xfrm>
            <a:off x="4551679" y="324688"/>
            <a:ext cx="7867015" cy="30161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3475990" cy="853440"/>
            <a:chOff x="835" y="678"/>
            <a:chExt cx="5474" cy="1344"/>
          </a:xfrm>
        </p:grpSpPr>
        <p:sp>
          <p:nvSpPr>
            <p:cNvPr id="15" name="文本框 14"/>
            <p:cNvSpPr txBox="1"/>
            <p:nvPr/>
          </p:nvSpPr>
          <p:spPr>
            <a:xfrm>
              <a:off x="2232" y="914"/>
              <a:ext cx="4077" cy="872"/>
            </a:xfrm>
            <a:prstGeom prst="rect">
              <a:avLst/>
            </a:prstGeom>
            <a:noFill/>
          </p:spPr>
          <p:txBody>
            <a:bodyPr wrap="square" rtlCol="0">
              <a:spAutoFit/>
            </a:bodyPr>
            <a:lstStyle/>
            <a:p>
              <a:pPr algn="l"/>
              <a:r>
                <a:rPr lang="zh-CN" altLang="en-US" sz="3000" b="1" dirty="0">
                  <a:solidFill>
                    <a:srgbClr val="8AFEFE"/>
                  </a:solidFill>
                  <a:latin typeface="Arial" panose="020B0604020202020204"/>
                  <a:ea typeface="微软雅黑" panose="020B0503020204020204" pitchFamily="34" charset="-122"/>
                  <a:sym typeface="Arial" panose="020B0604020202020204"/>
                </a:rPr>
                <a:t>代码质量评分</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grpSp>
        <p:nvGrpSpPr>
          <p:cNvPr id="14" name="组合 13"/>
          <p:cNvGrpSpPr/>
          <p:nvPr/>
        </p:nvGrpSpPr>
        <p:grpSpPr>
          <a:xfrm>
            <a:off x="1020445" y="1529717"/>
            <a:ext cx="5412105" cy="1708150"/>
            <a:chOff x="10458" y="2827"/>
            <a:chExt cx="8523" cy="2690"/>
          </a:xfrm>
        </p:grpSpPr>
        <p:sp>
          <p:nvSpPr>
            <p:cNvPr id="16" name="文本框 15"/>
            <p:cNvSpPr txBox="1"/>
            <p:nvPr/>
          </p:nvSpPr>
          <p:spPr>
            <a:xfrm>
              <a:off x="10503" y="3358"/>
              <a:ext cx="8478" cy="2159"/>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    1. </a:t>
              </a:r>
              <a:r>
                <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rPr>
                <a:t>新增与删除代码行数的比例（</a:t>
              </a: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1/2</a:t>
              </a:r>
              <a:r>
                <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rPr>
                <a:t>）</a:t>
              </a:r>
              <a:endPar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endParaRPr>
            </a:p>
            <a:p>
              <a:pPr defTabSz="912495" fontAlgn="auto">
                <a:lnSpc>
                  <a:spcPct val="130000"/>
                </a:lnSpc>
                <a:spcBef>
                  <a:spcPts val="0"/>
                </a:spcBef>
                <a:defRPr/>
              </a:pP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    s1=(add-remove)/sum</a:t>
              </a:r>
              <a:r>
                <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rPr>
                <a:t>评分反映了代码库中新增和删除代码行数之间的平衡，用以衡量代码库的维护状况和发展趋势，最为重要。</a:t>
              </a:r>
              <a:endParaRPr lang="zh-CN" altLang="zh-CN" sz="1600" kern="100" spc="5" dirty="0">
                <a:solidFill>
                  <a:srgbClr val="8AFEFE"/>
                </a:solidFill>
                <a:effectLst/>
                <a:latin typeface="黑体" panose="02010609060101010101" charset="-122"/>
                <a:ea typeface="黑体" panose="02010609060101010101" charset="-122"/>
                <a:cs typeface="黑体" panose="02010609060101010101" charset="-122"/>
                <a:sym typeface="Arial" panose="020B0604020202020204"/>
              </a:endParaRPr>
            </a:p>
          </p:txBody>
        </p:sp>
        <p:sp>
          <p:nvSpPr>
            <p:cNvPr id="18" name="文本框 17"/>
            <p:cNvSpPr txBox="1"/>
            <p:nvPr/>
          </p:nvSpPr>
          <p:spPr>
            <a:xfrm>
              <a:off x="10458" y="2827"/>
              <a:ext cx="4750"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solidFill>
                    <a:srgbClr val="8AFEFE"/>
                  </a:solidFill>
                  <a:latin typeface="Arial" panose="020B0604020202020204"/>
                  <a:ea typeface="微软雅黑" panose="020B0503020204020204" pitchFamily="34" charset="-122"/>
                  <a:sym typeface="Arial" panose="020B0604020202020204"/>
                </a:rPr>
                <a:t>代码活跃度</a:t>
              </a:r>
              <a:endParaRPr lang="zh-CN" altLang="en-US" sz="2000" b="1" dirty="0">
                <a:solidFill>
                  <a:srgbClr val="8AFEFE"/>
                </a:solidFill>
                <a:latin typeface="Arial" panose="020B0604020202020204"/>
                <a:ea typeface="微软雅黑" panose="020B0503020204020204" pitchFamily="34" charset="-122"/>
                <a:sym typeface="Arial" panose="020B0604020202020204"/>
              </a:endParaRPr>
            </a:p>
          </p:txBody>
        </p:sp>
      </p:grpSp>
      <p:grpSp>
        <p:nvGrpSpPr>
          <p:cNvPr id="12" name="组合 11"/>
          <p:cNvGrpSpPr/>
          <p:nvPr/>
        </p:nvGrpSpPr>
        <p:grpSpPr>
          <a:xfrm>
            <a:off x="1020749" y="3237869"/>
            <a:ext cx="5725795" cy="2594610"/>
            <a:chOff x="10503" y="2827"/>
            <a:chExt cx="9017" cy="4086"/>
          </a:xfrm>
        </p:grpSpPr>
        <p:sp>
          <p:nvSpPr>
            <p:cNvPr id="13" name="文本框 12"/>
            <p:cNvSpPr txBox="1"/>
            <p:nvPr/>
          </p:nvSpPr>
          <p:spPr>
            <a:xfrm>
              <a:off x="10503" y="3358"/>
              <a:ext cx="9017" cy="3555"/>
            </a:xfrm>
            <a:prstGeom prst="rect">
              <a:avLst/>
            </a:prstGeom>
            <a:noFill/>
          </p:spPr>
          <p:txBody>
            <a:bodyPr wrap="square" rtlCol="0">
              <a:spAutoFit/>
              <a:scene3d>
                <a:camera prst="orthographicFront"/>
                <a:lightRig rig="threePt" dir="t"/>
              </a:scene3d>
              <a:sp3d contourW="12700"/>
            </a:bodyPr>
            <a:lstStyle/>
            <a:p>
              <a:pPr marL="121285" indent="121920" algn="l"/>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 2. 变更请求接受率（1/4）</a:t>
              </a:r>
              <a:endPar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endParaRPr>
            </a:p>
            <a:p>
              <a:pPr algn="l" defTabSz="912495">
                <a:lnSpc>
                  <a:spcPct val="130000"/>
                </a:lnSpc>
                <a:spcBef>
                  <a:spcPts val="0"/>
                </a:spcBef>
                <a:buClrTx/>
                <a:buSzTx/>
                <a:buFontTx/>
                <a:defRPr/>
              </a:pPr>
              <a:r>
                <a:rPr lang="zh-CN" altLang="zh-CN" sz="1600" kern="100" spc="5" dirty="0">
                  <a:solidFill>
                    <a:srgbClr val="8AFEFE"/>
                  </a:solidFill>
                  <a:effectLst/>
                  <a:latin typeface="Arial" panose="020B0604020202020204" pitchFamily="34" charset="0"/>
                  <a:ea typeface="Segoe UI" panose="020B0502040204020203" pitchFamily="34" charset="0"/>
                  <a:cs typeface="Arial" panose="020B0604020202020204" pitchFamily="34" charset="0"/>
                </a:rPr>
                <a:t> </a:t>
              </a:r>
              <a:r>
                <a:rPr lang="en-US" altLang="zh-CN" sz="1600" kern="100" spc="5" dirty="0">
                  <a:solidFill>
                    <a:srgbClr val="8AFEFE"/>
                  </a:solidFill>
                  <a:effectLst/>
                  <a:latin typeface="Arial" panose="020B0604020202020204" pitchFamily="34" charset="0"/>
                  <a:ea typeface="Segoe UI" panose="020B0502040204020203" pitchFamily="34" charset="0"/>
                  <a:cs typeface="Arial" panose="020B0604020202020204" pitchFamily="34" charset="0"/>
                </a:rPr>
                <a:t>   </a:t>
              </a: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s2=accepted/request 变更请求接受率是指被接受的变更请求数量占总提交变更请求数量的比例，用以评估代码审查的有效性和团队协作的质量。</a:t>
              </a:r>
              <a:endPar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endParaRPr>
            </a:p>
            <a:p>
              <a:pPr algn="l" defTabSz="912495">
                <a:lnSpc>
                  <a:spcPct val="130000"/>
                </a:lnSpc>
                <a:spcBef>
                  <a:spcPts val="0"/>
                </a:spcBef>
                <a:buClrTx/>
                <a:buSzTx/>
                <a:buFontTx/>
                <a:defRPr/>
              </a:pP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   3. 审查人员分布（1/4）</a:t>
              </a:r>
              <a:endPar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endParaRPr>
            </a:p>
            <a:p>
              <a:pPr algn="l" defTabSz="912495">
                <a:lnSpc>
                  <a:spcPct val="130000"/>
                </a:lnSpc>
                <a:spcBef>
                  <a:spcPts val="0"/>
                </a:spcBef>
                <a:buClrTx/>
                <a:buSzTx/>
                <a:buFontTx/>
                <a:defRPr/>
              </a:pP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    s3=review/request 审查人员分布反映了参与代码审查的不同贡献者的多样性，用以评估审查过程的公平性和广泛性。</a:t>
              </a:r>
              <a:endPar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endParaRPr>
            </a:p>
          </p:txBody>
        </p:sp>
        <p:sp>
          <p:nvSpPr>
            <p:cNvPr id="19" name="文本框 18"/>
            <p:cNvSpPr txBox="1"/>
            <p:nvPr/>
          </p:nvSpPr>
          <p:spPr>
            <a:xfrm>
              <a:off x="10503" y="2827"/>
              <a:ext cx="4750"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solidFill>
                    <a:srgbClr val="8AFEFE"/>
                  </a:solidFill>
                  <a:latin typeface="Arial" panose="020B0604020202020204"/>
                  <a:ea typeface="微软雅黑" panose="020B0503020204020204" pitchFamily="34" charset="-122"/>
                  <a:sym typeface="Arial" panose="020B0604020202020204"/>
                </a:rPr>
                <a:t>变更请求</a:t>
              </a:r>
              <a:endParaRPr lang="zh-CN" altLang="en-US" sz="2000" b="1" dirty="0">
                <a:solidFill>
                  <a:srgbClr val="8AFEFE"/>
                </a:solidFill>
                <a:latin typeface="Arial" panose="020B0604020202020204"/>
                <a:ea typeface="微软雅黑" panose="020B0503020204020204" pitchFamily="34" charset="-122"/>
                <a:sym typeface="Arial" panose="020B0604020202020204"/>
              </a:endParaRPr>
            </a:p>
          </p:txBody>
        </p:sp>
      </p:grpSp>
      <p:sp>
        <p:nvSpPr>
          <p:cNvPr id="2" name="文本框 1"/>
          <p:cNvSpPr txBox="1"/>
          <p:nvPr/>
        </p:nvSpPr>
        <p:spPr>
          <a:xfrm>
            <a:off x="1250315" y="6108700"/>
            <a:ext cx="7240270" cy="645160"/>
          </a:xfrm>
          <a:prstGeom prst="rect">
            <a:avLst/>
          </a:prstGeom>
          <a:noFill/>
        </p:spPr>
        <p:txBody>
          <a:bodyPr wrap="square" rtlCol="0">
            <a:spAutoFit/>
          </a:bodyPr>
          <a:lstStyle/>
          <a:p>
            <a:r>
              <a:rPr lang="zh-CN" altLang="zh-CN" b="1" kern="100" dirty="0">
                <a:solidFill>
                  <a:srgbClr val="8AFEFE"/>
                </a:solidFill>
                <a:effectLst/>
                <a:latin typeface="Arial" panose="020B0604020202020204" pitchFamily="34" charset="0"/>
                <a:ea typeface="宋体" panose="02010600030101010101" pitchFamily="2" charset="-122"/>
                <a:cs typeface="Arial" panose="020B0604020202020204" pitchFamily="34" charset="0"/>
              </a:rPr>
              <a:t>代码质量评分：</a:t>
            </a:r>
            <a:r>
              <a:rPr lang="en-US" altLang="zh-CN" b="1" kern="100" dirty="0">
                <a:solidFill>
                  <a:srgbClr val="8AFEFE"/>
                </a:solidFill>
                <a:effectLst/>
                <a:latin typeface="Arial" panose="020B0604020202020204" pitchFamily="34" charset="0"/>
                <a:ea typeface="宋体" panose="02010600030101010101" pitchFamily="2" charset="-122"/>
                <a:cs typeface="Arial" panose="020B0604020202020204" pitchFamily="34" charset="0"/>
              </a:rPr>
              <a:t>quality=s1/2+s2/4+s3/4</a:t>
            </a:r>
            <a:endParaRPr lang="zh-CN" altLang="zh-CN" b="1" kern="100" dirty="0">
              <a:solidFill>
                <a:srgbClr val="8AFEFE"/>
              </a:solidFill>
              <a:effectLst/>
              <a:latin typeface="Arial" panose="020B0604020202020204" pitchFamily="34" charset="0"/>
              <a:ea typeface="宋体" panose="02010600030101010101" pitchFamily="2" charset="-122"/>
              <a:cs typeface="Arial" panose="020B0604020202020204" pitchFamily="34" charset="0"/>
            </a:endParaRPr>
          </a:p>
          <a:p>
            <a:endParaRPr lang="zh-CN" altLang="zh-CN" b="1" kern="100" dirty="0">
              <a:solidFill>
                <a:srgbClr val="8AFEFE"/>
              </a:solidFill>
              <a:effectLst/>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5c762cb8620d82"/>
          <p:cNvPicPr>
            <a:picLocks noChangeAspect="1"/>
          </p:cNvPicPr>
          <p:nvPr/>
        </p:nvPicPr>
        <p:blipFill>
          <a:blip r:embed="rId2"/>
          <a:stretch>
            <a:fillRect/>
          </a:stretch>
        </p:blipFill>
        <p:spPr>
          <a:xfrm>
            <a:off x="7615555" y="0"/>
            <a:ext cx="4576445" cy="4338320"/>
          </a:xfrm>
          <a:prstGeom prst="rect">
            <a:avLst/>
          </a:prstGeom>
          <a:effectLst>
            <a:outerShdw blurRad="762000" sx="102000" sy="102000" algn="ctr"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3"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c6290fedd91b"/>
          <p:cNvPicPr>
            <a:picLocks noChangeAspect="1"/>
          </p:cNvPicPr>
          <p:nvPr>
            <p:custDataLst>
              <p:tags r:id="rId1"/>
            </p:custDataLst>
          </p:nvPr>
        </p:nvPicPr>
        <p:blipFill>
          <a:blip r:embed="rId2"/>
          <a:stretch>
            <a:fillRect/>
          </a:stretch>
        </p:blipFill>
        <p:spPr>
          <a:xfrm flipH="1">
            <a:off x="-15874" y="8890"/>
            <a:ext cx="12207875" cy="6868160"/>
          </a:xfrm>
          <a:prstGeom prst="rect">
            <a:avLst/>
          </a:prstGeom>
        </p:spPr>
      </p:pic>
      <p:sp>
        <p:nvSpPr>
          <p:cNvPr id="15" name="文本框 14"/>
          <p:cNvSpPr txBox="1"/>
          <p:nvPr/>
        </p:nvSpPr>
        <p:spPr>
          <a:xfrm>
            <a:off x="4995545" y="1249045"/>
            <a:ext cx="2200275" cy="1014730"/>
          </a:xfrm>
          <a:prstGeom prst="rect">
            <a:avLst/>
          </a:prstGeom>
          <a:noFill/>
        </p:spPr>
        <p:txBody>
          <a:bodyPr wrap="square" rtlCol="0">
            <a:spAutoFit/>
          </a:bodyPr>
          <a:lstStyle/>
          <a:p>
            <a:pPr algn="dist"/>
            <a:r>
              <a:rPr lang="zh-CN" altLang="en-US" sz="6000" b="1" dirty="0">
                <a:solidFill>
                  <a:srgbClr val="8AFEFE"/>
                </a:solidFill>
                <a:latin typeface="Arial" panose="020B0604020202020204"/>
                <a:ea typeface="微软雅黑" panose="020B0503020204020204" pitchFamily="34" charset="-122"/>
                <a:sym typeface="Arial" panose="020B0604020202020204"/>
              </a:rPr>
              <a:t>目录</a:t>
            </a:r>
            <a:endParaRPr lang="zh-CN" altLang="en-US" sz="6000" b="1" dirty="0">
              <a:solidFill>
                <a:srgbClr val="8AFEFE"/>
              </a:solidFill>
              <a:latin typeface="Arial" panose="020B0604020202020204"/>
              <a:ea typeface="微软雅黑" panose="020B0503020204020204" pitchFamily="34" charset="-122"/>
              <a:sym typeface="Arial" panose="020B0604020202020204"/>
            </a:endParaRPr>
          </a:p>
        </p:txBody>
      </p:sp>
      <p:sp>
        <p:nvSpPr>
          <p:cNvPr id="9" name="文本框 8"/>
          <p:cNvSpPr txBox="1"/>
          <p:nvPr/>
        </p:nvSpPr>
        <p:spPr>
          <a:xfrm>
            <a:off x="4486910" y="2427605"/>
            <a:ext cx="3216910" cy="460375"/>
          </a:xfrm>
          <a:prstGeom prst="rect">
            <a:avLst/>
          </a:prstGeom>
          <a:noFill/>
        </p:spPr>
        <p:txBody>
          <a:bodyPr wrap="square" rtlCol="0">
            <a:spAutoFit/>
          </a:bodyPr>
          <a:lstStyle/>
          <a:p>
            <a:pPr algn="ctr"/>
            <a:r>
              <a:rPr lang="en-US" altLang="zh-CN" sz="2400" dirty="0">
                <a:solidFill>
                  <a:schemeClr val="bg1"/>
                </a:solidFill>
                <a:latin typeface="黑体" panose="02010609060101010101" charset="-122"/>
                <a:ea typeface="黑体" panose="02010609060101010101" charset="-122"/>
                <a:sym typeface="Arial" panose="020B0604020202020204"/>
              </a:rPr>
              <a:t>一、项目背景与简介</a:t>
            </a:r>
            <a:endParaRPr lang="en-US" altLang="zh-CN" sz="2400" dirty="0">
              <a:solidFill>
                <a:schemeClr val="bg1"/>
              </a:solidFill>
              <a:latin typeface="黑体" panose="02010609060101010101" charset="-122"/>
              <a:ea typeface="黑体" panose="02010609060101010101" charset="-122"/>
              <a:sym typeface="Arial" panose="020B0604020202020204"/>
            </a:endParaRPr>
          </a:p>
        </p:txBody>
      </p:sp>
      <p:sp>
        <p:nvSpPr>
          <p:cNvPr id="11" name="文本框 10"/>
          <p:cNvSpPr txBox="1"/>
          <p:nvPr/>
        </p:nvSpPr>
        <p:spPr>
          <a:xfrm>
            <a:off x="4769485" y="3970655"/>
            <a:ext cx="2660015" cy="460375"/>
          </a:xfrm>
          <a:prstGeom prst="rect">
            <a:avLst/>
          </a:prstGeom>
          <a:noFill/>
        </p:spPr>
        <p:txBody>
          <a:bodyPr wrap="square" rtlCol="0">
            <a:spAutoFit/>
          </a:bodyPr>
          <a:lstStyle/>
          <a:p>
            <a:pPr algn="l"/>
            <a:r>
              <a:rPr lang="en-US" altLang="zh-CN" sz="2400" dirty="0">
                <a:solidFill>
                  <a:schemeClr val="bg1"/>
                </a:solidFill>
                <a:latin typeface="黑体" panose="02010609060101010101" charset="-122"/>
                <a:ea typeface="黑体" panose="02010609060101010101" charset="-122"/>
                <a:sym typeface="Arial" panose="020B0604020202020204"/>
              </a:rPr>
              <a:t>三、健康评估模型</a:t>
            </a:r>
            <a:endParaRPr lang="en-US" altLang="zh-CN" sz="2400" dirty="0">
              <a:solidFill>
                <a:schemeClr val="bg1"/>
              </a:solidFill>
              <a:latin typeface="黑体" panose="02010609060101010101" charset="-122"/>
              <a:ea typeface="黑体" panose="02010609060101010101" charset="-122"/>
              <a:sym typeface="Arial" panose="020B0604020202020204"/>
            </a:endParaRPr>
          </a:p>
        </p:txBody>
      </p:sp>
      <p:sp>
        <p:nvSpPr>
          <p:cNvPr id="10" name="文本框 9"/>
          <p:cNvSpPr txBox="1"/>
          <p:nvPr/>
        </p:nvSpPr>
        <p:spPr>
          <a:xfrm>
            <a:off x="5068570" y="3199130"/>
            <a:ext cx="2061845" cy="460375"/>
          </a:xfrm>
          <a:prstGeom prst="rect">
            <a:avLst/>
          </a:prstGeom>
          <a:noFill/>
        </p:spPr>
        <p:txBody>
          <a:bodyPr wrap="square" rtlCol="0">
            <a:spAutoFit/>
          </a:bodyPr>
          <a:lstStyle/>
          <a:p>
            <a:pPr algn="l"/>
            <a:r>
              <a:rPr lang="en-US" altLang="zh-CN" sz="2400" dirty="0">
                <a:solidFill>
                  <a:schemeClr val="bg1"/>
                </a:solidFill>
                <a:latin typeface="黑体" panose="02010609060101010101" charset="-122"/>
                <a:ea typeface="黑体" panose="02010609060101010101" charset="-122"/>
                <a:sym typeface="Arial" panose="020B0604020202020204"/>
              </a:rPr>
              <a:t>二、设计思路</a:t>
            </a:r>
            <a:endParaRPr lang="en-US" altLang="zh-CN" sz="2400" dirty="0">
              <a:solidFill>
                <a:schemeClr val="bg1"/>
              </a:solidFill>
              <a:latin typeface="黑体" panose="02010609060101010101" charset="-122"/>
              <a:ea typeface="黑体" panose="02010609060101010101" charset="-122"/>
              <a:sym typeface="Arial" panose="020B0604020202020204"/>
            </a:endParaRPr>
          </a:p>
        </p:txBody>
      </p:sp>
      <p:sp>
        <p:nvSpPr>
          <p:cNvPr id="12" name="文本框 11"/>
          <p:cNvSpPr txBox="1"/>
          <p:nvPr/>
        </p:nvSpPr>
        <p:spPr>
          <a:xfrm>
            <a:off x="5093335" y="4742180"/>
            <a:ext cx="2012950" cy="460375"/>
          </a:xfrm>
          <a:prstGeom prst="rect">
            <a:avLst/>
          </a:prstGeom>
          <a:noFill/>
        </p:spPr>
        <p:txBody>
          <a:bodyPr wrap="square" rtlCol="0">
            <a:spAutoFit/>
          </a:bodyPr>
          <a:lstStyle/>
          <a:p>
            <a:pPr algn="l"/>
            <a:r>
              <a:rPr lang="en-US" altLang="zh-CN" sz="2400" dirty="0">
                <a:solidFill>
                  <a:schemeClr val="bg1"/>
                </a:solidFill>
                <a:latin typeface="黑体" panose="02010609060101010101" charset="-122"/>
                <a:ea typeface="黑体" panose="02010609060101010101" charset="-122"/>
                <a:sym typeface="Arial" panose="020B0604020202020204"/>
              </a:rPr>
              <a:t>四、技术难点</a:t>
            </a:r>
            <a:endParaRPr lang="en-US" altLang="zh-CN" sz="2400" dirty="0">
              <a:solidFill>
                <a:schemeClr val="bg1"/>
              </a:solidFill>
              <a:latin typeface="黑体" panose="02010609060101010101" charset="-122"/>
              <a:ea typeface="黑体" panose="02010609060101010101" charset="-122"/>
              <a:sym typeface="Arial" panose="020B0604020202020204"/>
            </a:endParaRPr>
          </a:p>
        </p:txBody>
      </p:sp>
      <p:pic>
        <p:nvPicPr>
          <p:cNvPr id="6" name="图片 5" descr="5c62910c900502"/>
          <p:cNvPicPr>
            <a:picLocks noChangeAspect="1"/>
          </p:cNvPicPr>
          <p:nvPr/>
        </p:nvPicPr>
        <p:blipFill>
          <a:blip r:embed="rId3"/>
          <a:srcRect/>
          <a:stretch>
            <a:fillRect/>
          </a:stretch>
        </p:blipFill>
        <p:spPr>
          <a:xfrm flipH="1">
            <a:off x="7390130" y="4248785"/>
            <a:ext cx="2749551" cy="1309370"/>
          </a:xfrm>
          <a:prstGeom prst="rect">
            <a:avLst/>
          </a:prstGeom>
        </p:spPr>
      </p:pic>
      <p:pic>
        <p:nvPicPr>
          <p:cNvPr id="7" name="图片 6" descr="5c62910c900502"/>
          <p:cNvPicPr>
            <a:picLocks noChangeAspect="1"/>
          </p:cNvPicPr>
          <p:nvPr/>
        </p:nvPicPr>
        <p:blipFill>
          <a:blip r:embed="rId4"/>
          <a:srcRect/>
          <a:stretch>
            <a:fillRect/>
          </a:stretch>
        </p:blipFill>
        <p:spPr>
          <a:xfrm>
            <a:off x="1704341" y="1099187"/>
            <a:ext cx="4025265" cy="1917065"/>
          </a:xfrm>
          <a:prstGeom prst="rect">
            <a:avLst/>
          </a:prstGeom>
        </p:spPr>
      </p:pic>
      <p:sp>
        <p:nvSpPr>
          <p:cNvPr id="20" name="TextBox 4"/>
          <p:cNvSpPr txBox="1"/>
          <p:nvPr/>
        </p:nvSpPr>
        <p:spPr>
          <a:xfrm>
            <a:off x="-4444" y="8935"/>
            <a:ext cx="453650" cy="123111"/>
          </a:xfrm>
          <a:prstGeom prst="rect">
            <a:avLst/>
          </a:prstGeom>
          <a:noFill/>
        </p:spPr>
        <p:txBody>
          <a:bodyPr wrap="square" rtlCol="0">
            <a:spAutoFit/>
          </a:bodyPr>
          <a:lstStyle/>
          <a:p>
            <a:pPr>
              <a:lnSpc>
                <a:spcPct val="200000"/>
              </a:lnSpc>
            </a:pPr>
            <a:r>
              <a:rPr lang="zh-CN" altLang="en-US" sz="100" dirty="0">
                <a:noFill/>
                <a:latin typeface="Arial" panose="020B0604020202020204"/>
                <a:ea typeface="微软雅黑" panose="020B0503020204020204" pitchFamily="34" charset="-122"/>
                <a:sym typeface="Arial" panose="020B0604020202020204"/>
              </a:rPr>
              <a:t>行业</a:t>
            </a:r>
            <a:r>
              <a:rPr lang="en-US" altLang="zh-CN" sz="100" dirty="0">
                <a:noFill/>
                <a:latin typeface="Arial" panose="020B0604020202020204"/>
                <a:ea typeface="微软雅黑" panose="020B0503020204020204" pitchFamily="34" charset="-122"/>
                <a:sym typeface="Arial" panose="020B0604020202020204"/>
              </a:rPr>
              <a:t>PPT</a:t>
            </a:r>
            <a:r>
              <a:rPr lang="zh-CN" altLang="en-US" sz="100" dirty="0">
                <a:noFill/>
                <a:latin typeface="Arial" panose="020B0604020202020204"/>
                <a:ea typeface="微软雅黑" panose="020B0503020204020204" pitchFamily="34" charset="-122"/>
                <a:sym typeface="Arial" panose="020B0604020202020204"/>
              </a:rPr>
              <a:t>模板</a:t>
            </a:r>
            <a:r>
              <a:rPr lang="en-US" altLang="zh-CN" sz="100" dirty="0">
                <a:noFill/>
                <a:latin typeface="Arial" panose="020B0604020202020204"/>
                <a:ea typeface="微软雅黑" panose="020B0503020204020204" pitchFamily="34" charset="-122"/>
                <a:sym typeface="Arial" panose="020B0604020202020204"/>
              </a:rPr>
              <a:t>http://www.1ppt.com/hangye/</a:t>
            </a:r>
            <a:endParaRPr lang="en-US" altLang="zh-CN" sz="100" dirty="0">
              <a:noFill/>
              <a:latin typeface="Arial" panose="020B0604020202020204"/>
              <a:ea typeface="微软雅黑" panose="020B0503020204020204" pitchFamily="34" charset="-122"/>
              <a:sym typeface="Arial" panose="020B0604020202020204"/>
            </a:endParaRPr>
          </a:p>
        </p:txBody>
      </p:sp>
      <p:sp>
        <p:nvSpPr>
          <p:cNvPr id="2" name="文本框 1"/>
          <p:cNvSpPr txBox="1"/>
          <p:nvPr/>
        </p:nvSpPr>
        <p:spPr>
          <a:xfrm>
            <a:off x="4478655" y="5513705"/>
            <a:ext cx="3234690" cy="460375"/>
          </a:xfrm>
          <a:prstGeom prst="rect">
            <a:avLst/>
          </a:prstGeom>
          <a:noFill/>
        </p:spPr>
        <p:txBody>
          <a:bodyPr wrap="square" rtlCol="0">
            <a:spAutoFit/>
          </a:bodyPr>
          <a:p>
            <a:pPr algn="l">
              <a:buClrTx/>
              <a:buSzTx/>
              <a:buFontTx/>
            </a:pPr>
            <a:r>
              <a:rPr lang="en-US" altLang="zh-CN" sz="2400" dirty="0">
                <a:solidFill>
                  <a:schemeClr val="bg1"/>
                </a:solidFill>
                <a:latin typeface="黑体" panose="02010609060101010101" charset="-122"/>
                <a:ea typeface="黑体" panose="02010609060101010101" charset="-122"/>
                <a:sym typeface="Arial" panose="020B0604020202020204"/>
              </a:rPr>
              <a:t>五、可视化展示与功能</a:t>
            </a:r>
            <a:endParaRPr lang="en-US" altLang="zh-CN" sz="2400" dirty="0">
              <a:solidFill>
                <a:schemeClr val="bg1"/>
              </a:solidFill>
              <a:latin typeface="黑体" panose="02010609060101010101" charset="-122"/>
              <a:ea typeface="黑体" panose="02010609060101010101"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9" grpId="1"/>
      <p:bldP spid="10" grpId="0"/>
      <p:bldP spid="10" grpId="1"/>
      <p:bldP spid="11" grpId="0"/>
      <p:bldP spid="11" grpId="1"/>
      <p:bldP spid="12" grpId="0"/>
      <p:bldP spid="12" grpId="1"/>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3604260" cy="853440"/>
            <a:chOff x="835" y="678"/>
            <a:chExt cx="5676" cy="1344"/>
          </a:xfrm>
        </p:grpSpPr>
        <p:sp>
          <p:nvSpPr>
            <p:cNvPr id="15" name="文本框 14"/>
            <p:cNvSpPr txBox="1"/>
            <p:nvPr/>
          </p:nvSpPr>
          <p:spPr>
            <a:xfrm>
              <a:off x="2218" y="914"/>
              <a:ext cx="4293" cy="872"/>
            </a:xfrm>
            <a:prstGeom prst="rect">
              <a:avLst/>
            </a:prstGeom>
            <a:noFill/>
          </p:spPr>
          <p:txBody>
            <a:bodyPr wrap="square" rtlCol="0">
              <a:spAutoFit/>
            </a:bodyPr>
            <a:lstStyle/>
            <a:p>
              <a:pPr algn="l"/>
              <a:r>
                <a:rPr lang="zh-CN" altLang="en-US" sz="3000" b="1" dirty="0">
                  <a:solidFill>
                    <a:srgbClr val="8AFEFE"/>
                  </a:solidFill>
                  <a:latin typeface="Arial" panose="020B0604020202020204"/>
                  <a:ea typeface="微软雅黑" panose="020B0503020204020204" pitchFamily="34" charset="-122"/>
                  <a:sym typeface="Arial" panose="020B0604020202020204"/>
                </a:rPr>
                <a:t>用户反馈评分</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grpSp>
        <p:nvGrpSpPr>
          <p:cNvPr id="13" name="组合 12"/>
          <p:cNvGrpSpPr/>
          <p:nvPr/>
        </p:nvGrpSpPr>
        <p:grpSpPr>
          <a:xfrm>
            <a:off x="908050" y="4788535"/>
            <a:ext cx="7164705" cy="1950085"/>
            <a:chOff x="2129" y="3315"/>
            <a:chExt cx="15804" cy="4370"/>
          </a:xfrm>
        </p:grpSpPr>
        <p:grpSp>
          <p:nvGrpSpPr>
            <p:cNvPr id="12" name="组合 11"/>
            <p:cNvGrpSpPr/>
            <p:nvPr/>
          </p:nvGrpSpPr>
          <p:grpSpPr>
            <a:xfrm>
              <a:off x="2129" y="3528"/>
              <a:ext cx="15804" cy="3944"/>
              <a:chOff x="2129" y="3528"/>
              <a:chExt cx="15804" cy="3944"/>
            </a:xfrm>
          </p:grpSpPr>
          <p:pic>
            <p:nvPicPr>
              <p:cNvPr id="4" name="图片 3" descr="5bfd620be2ffe"/>
              <p:cNvPicPr>
                <a:picLocks noChangeAspect="1"/>
              </p:cNvPicPr>
              <p:nvPr/>
            </p:nvPicPr>
            <p:blipFill>
              <a:blip r:embed="rId2"/>
              <a:srcRect/>
              <a:stretch>
                <a:fillRect/>
              </a:stretch>
            </p:blipFill>
            <p:spPr>
              <a:xfrm>
                <a:off x="2129" y="3528"/>
                <a:ext cx="3945" cy="3945"/>
              </a:xfrm>
              <a:prstGeom prst="ellipse">
                <a:avLst/>
              </a:prstGeom>
            </p:spPr>
          </p:pic>
          <p:pic>
            <p:nvPicPr>
              <p:cNvPr id="9" name="图片 8" descr="5bfd620be2f9f"/>
              <p:cNvPicPr>
                <a:picLocks noChangeAspect="1"/>
              </p:cNvPicPr>
              <p:nvPr/>
            </p:nvPicPr>
            <p:blipFill>
              <a:blip r:embed="rId3"/>
              <a:srcRect/>
              <a:stretch>
                <a:fillRect/>
              </a:stretch>
            </p:blipFill>
            <p:spPr>
              <a:xfrm>
                <a:off x="13991" y="3528"/>
                <a:ext cx="3943" cy="3943"/>
              </a:xfrm>
              <a:prstGeom prst="ellipse">
                <a:avLst/>
              </a:prstGeom>
              <a:effectLst>
                <a:outerShdw blurRad="749300" dist="38100" dir="10800000" algn="r" rotWithShape="0">
                  <a:prstClr val="black">
                    <a:alpha val="40000"/>
                  </a:prstClr>
                </a:outerShdw>
              </a:effectLst>
            </p:spPr>
          </p:pic>
          <p:pic>
            <p:nvPicPr>
              <p:cNvPr id="7" name="图片 6" descr="5bfd620be2eed"/>
              <p:cNvPicPr>
                <a:picLocks noChangeAspect="1"/>
              </p:cNvPicPr>
              <p:nvPr/>
            </p:nvPicPr>
            <p:blipFill>
              <a:blip r:embed="rId4"/>
              <a:srcRect/>
              <a:stretch>
                <a:fillRect/>
              </a:stretch>
            </p:blipFill>
            <p:spPr>
              <a:xfrm>
                <a:off x="7949" y="3528"/>
                <a:ext cx="3944" cy="3944"/>
              </a:xfrm>
              <a:prstGeom prst="ellipse">
                <a:avLst/>
              </a:prstGeom>
              <a:effectLst>
                <a:outerShdw blurRad="444500" dist="38100" dir="10800000" algn="r" rotWithShape="0">
                  <a:prstClr val="black">
                    <a:alpha val="40000"/>
                  </a:prstClr>
                </a:outerShdw>
              </a:effectLst>
            </p:spPr>
          </p:pic>
        </p:grpSp>
        <p:pic>
          <p:nvPicPr>
            <p:cNvPr id="16" name="图片 15" descr="蓝色星球01"/>
            <p:cNvPicPr>
              <a:picLocks noChangeAspect="1"/>
            </p:cNvPicPr>
            <p:nvPr/>
          </p:nvPicPr>
          <p:blipFill>
            <a:blip r:embed="rId5">
              <a:lum bright="6000"/>
            </a:blip>
            <a:srcRect/>
            <a:stretch>
              <a:fillRect/>
            </a:stretch>
          </p:blipFill>
          <p:spPr>
            <a:xfrm rot="15360000">
              <a:off x="4843" y="3337"/>
              <a:ext cx="4370" cy="4327"/>
            </a:xfrm>
            <a:prstGeom prst="rect">
              <a:avLst/>
            </a:prstGeom>
            <a:effectLst>
              <a:outerShdw blurRad="901700" sx="102000" sy="102000" algn="ctr" rotWithShape="0">
                <a:prstClr val="black">
                  <a:alpha val="40000"/>
                </a:prstClr>
              </a:outerShdw>
            </a:effectLst>
          </p:spPr>
        </p:pic>
        <p:pic>
          <p:nvPicPr>
            <p:cNvPr id="8" name="图片 7" descr="蓝色星球01"/>
            <p:cNvPicPr>
              <a:picLocks noChangeAspect="1"/>
            </p:cNvPicPr>
            <p:nvPr/>
          </p:nvPicPr>
          <p:blipFill>
            <a:blip r:embed="rId5">
              <a:lum bright="6000"/>
            </a:blip>
            <a:srcRect/>
            <a:stretch>
              <a:fillRect/>
            </a:stretch>
          </p:blipFill>
          <p:spPr>
            <a:xfrm rot="15360000">
              <a:off x="10937" y="3337"/>
              <a:ext cx="4370" cy="4327"/>
            </a:xfrm>
            <a:prstGeom prst="rect">
              <a:avLst/>
            </a:prstGeom>
            <a:effectLst>
              <a:outerShdw blurRad="901700" sx="102000" sy="102000" algn="ctr" rotWithShape="0">
                <a:prstClr val="black">
                  <a:alpha val="40000"/>
                </a:prstClr>
              </a:outerShdw>
            </a:effectLst>
          </p:spPr>
        </p:pic>
      </p:grpSp>
      <p:grpSp>
        <p:nvGrpSpPr>
          <p:cNvPr id="17" name="组合 16"/>
          <p:cNvGrpSpPr/>
          <p:nvPr/>
        </p:nvGrpSpPr>
        <p:grpSpPr>
          <a:xfrm>
            <a:off x="398848" y="1586102"/>
            <a:ext cx="6136011" cy="1598295"/>
            <a:chOff x="721" y="3648"/>
            <a:chExt cx="9663" cy="2517"/>
          </a:xfrm>
        </p:grpSpPr>
        <p:sp>
          <p:nvSpPr>
            <p:cNvPr id="32" name="TextBox 13"/>
            <p:cNvSpPr txBox="1"/>
            <p:nvPr/>
          </p:nvSpPr>
          <p:spPr>
            <a:xfrm>
              <a:off x="1019" y="3648"/>
              <a:ext cx="1745" cy="387"/>
            </a:xfrm>
            <a:prstGeom prst="rect">
              <a:avLst/>
            </a:prstGeom>
            <a:noFill/>
          </p:spPr>
          <p:txBody>
            <a:bodyPr wrap="square" lIns="0" tIns="0" rIns="0" bIns="0">
              <a:spAutoFit/>
            </a:bodyPr>
            <a:lstStyle/>
            <a:p>
              <a:pPr algn="ctr" defTabSz="912495">
                <a:spcBef>
                  <a:spcPct val="20000"/>
                </a:spcBef>
                <a:defRPr/>
              </a:pPr>
              <a:r>
                <a:rPr lang="zh-CN" altLang="en-US" sz="1600" b="1" dirty="0">
                  <a:solidFill>
                    <a:srgbClr val="8AFEFE"/>
                  </a:solidFill>
                  <a:latin typeface="Arial" panose="020B0604020202020204"/>
                  <a:ea typeface="微软雅黑" panose="020B0503020204020204" pitchFamily="34" charset="-122"/>
                  <a:cs typeface="+mn-ea"/>
                  <a:sym typeface="Arial" panose="020B0604020202020204"/>
                </a:rPr>
                <a:t>问题评分</a:t>
              </a:r>
              <a:endParaRPr lang="en-US" sz="1600" b="1" dirty="0">
                <a:solidFill>
                  <a:srgbClr val="8AFEFE"/>
                </a:solidFill>
                <a:latin typeface="Arial" panose="020B0604020202020204"/>
                <a:ea typeface="微软雅黑" panose="020B0503020204020204" pitchFamily="34" charset="-122"/>
                <a:cs typeface="+mn-ea"/>
                <a:sym typeface="Arial" panose="020B0604020202020204"/>
              </a:endParaRPr>
            </a:p>
          </p:txBody>
        </p:sp>
        <p:sp>
          <p:nvSpPr>
            <p:cNvPr id="33" name="TextBox 13"/>
            <p:cNvSpPr txBox="1"/>
            <p:nvPr/>
          </p:nvSpPr>
          <p:spPr>
            <a:xfrm>
              <a:off x="721" y="4142"/>
              <a:ext cx="9663" cy="2023"/>
            </a:xfrm>
            <a:prstGeom prst="rect">
              <a:avLst/>
            </a:prstGeom>
            <a:noFill/>
          </p:spPr>
          <p:txBody>
            <a:bodyPr wrap="square" lIns="0" tIns="0" rIns="0" bIns="0">
              <a:spAutoFit/>
            </a:bodyPr>
            <a:lstStyle/>
            <a:p>
              <a:pPr marL="228600" algn="l">
                <a:lnSpc>
                  <a:spcPct val="115000"/>
                </a:lnSpc>
                <a:spcBef>
                  <a:spcPts val="600"/>
                </a:spcBef>
                <a:spcAft>
                  <a:spcPts val="600"/>
                </a:spcAft>
              </a:pP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1.Closed评分（1/9）： s_closed=closed/comment关闭问题的数量和速度反映了团队对用户问题的响应能力和解决效率。</a:t>
              </a:r>
              <a:endPar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endParaRPr>
            </a:p>
            <a:p>
              <a:pPr marL="228600" algn="l">
                <a:lnSpc>
                  <a:spcPct val="115000"/>
                </a:lnSpc>
                <a:spcBef>
                  <a:spcPts val="600"/>
                </a:spcBef>
                <a:spcAft>
                  <a:spcPts val="600"/>
                </a:spcAft>
              </a:pP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2.New评分（2/9）：s_new=new/comment新增的问题和评论提供了宝贵的用户反馈，特别是建设性的意见有助于改进产品和服务</a:t>
              </a:r>
              <a:endPar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sym typeface="Arial" panose="020B0604020202020204"/>
              </a:endParaRPr>
            </a:p>
          </p:txBody>
        </p:sp>
      </p:grpSp>
      <p:grpSp>
        <p:nvGrpSpPr>
          <p:cNvPr id="14" name="组合 13"/>
          <p:cNvGrpSpPr/>
          <p:nvPr/>
        </p:nvGrpSpPr>
        <p:grpSpPr>
          <a:xfrm>
            <a:off x="474727" y="3418266"/>
            <a:ext cx="6453509" cy="1073150"/>
            <a:chOff x="2947" y="3615"/>
            <a:chExt cx="10163" cy="1690"/>
          </a:xfrm>
        </p:grpSpPr>
        <p:sp>
          <p:nvSpPr>
            <p:cNvPr id="18" name="TextBox 13"/>
            <p:cNvSpPr txBox="1"/>
            <p:nvPr/>
          </p:nvSpPr>
          <p:spPr>
            <a:xfrm>
              <a:off x="2983" y="3615"/>
              <a:ext cx="1745" cy="387"/>
            </a:xfrm>
            <a:prstGeom prst="rect">
              <a:avLst/>
            </a:prstGeom>
            <a:noFill/>
          </p:spPr>
          <p:txBody>
            <a:bodyPr wrap="square" lIns="0" tIns="0" rIns="0" bIns="0">
              <a:spAutoFit/>
            </a:bodyPr>
            <a:lstStyle/>
            <a:p>
              <a:pPr algn="ctr" defTabSz="912495">
                <a:spcBef>
                  <a:spcPct val="20000"/>
                </a:spcBef>
                <a:defRPr/>
              </a:pPr>
              <a:r>
                <a:rPr lang="zh-CN" altLang="en-US" sz="1600" b="1" dirty="0">
                  <a:solidFill>
                    <a:srgbClr val="8AFEFE"/>
                  </a:solidFill>
                  <a:latin typeface="Arial" panose="020B0604020202020204"/>
                  <a:ea typeface="微软雅黑" panose="020B0503020204020204" pitchFamily="34" charset="-122"/>
                  <a:cs typeface="+mn-ea"/>
                  <a:sym typeface="Arial" panose="020B0604020202020204"/>
                </a:rPr>
                <a:t>参与评分</a:t>
              </a:r>
              <a:endParaRPr lang="en-US" sz="1600" b="1" dirty="0">
                <a:solidFill>
                  <a:srgbClr val="8AFEFE"/>
                </a:solidFill>
                <a:latin typeface="Arial" panose="020B0604020202020204"/>
                <a:ea typeface="微软雅黑" panose="020B0503020204020204" pitchFamily="34" charset="-122"/>
                <a:cs typeface="+mn-ea"/>
                <a:sym typeface="Arial" panose="020B0604020202020204"/>
              </a:endParaRPr>
            </a:p>
          </p:txBody>
        </p:sp>
        <p:sp>
          <p:nvSpPr>
            <p:cNvPr id="19" name="TextBox 13"/>
            <p:cNvSpPr txBox="1"/>
            <p:nvPr/>
          </p:nvSpPr>
          <p:spPr>
            <a:xfrm>
              <a:off x="2947" y="4142"/>
              <a:ext cx="10163" cy="1163"/>
            </a:xfrm>
            <a:prstGeom prst="rect">
              <a:avLst/>
            </a:prstGeom>
            <a:noFill/>
          </p:spPr>
          <p:txBody>
            <a:bodyPr wrap="square" lIns="0" tIns="0" rIns="0" bIns="0">
              <a:spAutoFit/>
            </a:bodyPr>
            <a:lstStyle/>
            <a:p>
              <a:pPr marL="121285" indent="121920" algn="l"/>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3.Attention评分（1/3）：s_attention=attention/participants反映了相对于参与者数量的关注度水平，有助于评估项目的外部吸引力和影响力，还可以揭示潜在的问题和改进机会。</a:t>
              </a:r>
              <a:endPar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endParaRPr>
            </a:p>
          </p:txBody>
        </p:sp>
      </p:grpSp>
      <p:grpSp>
        <p:nvGrpSpPr>
          <p:cNvPr id="21" name="组合 20"/>
          <p:cNvGrpSpPr/>
          <p:nvPr/>
        </p:nvGrpSpPr>
        <p:grpSpPr>
          <a:xfrm>
            <a:off x="8147050" y="2350770"/>
            <a:ext cx="3136265" cy="3009900"/>
            <a:chOff x="2124" y="1486"/>
            <a:chExt cx="3341" cy="4740"/>
          </a:xfrm>
        </p:grpSpPr>
        <p:sp>
          <p:nvSpPr>
            <p:cNvPr id="22" name="TextBox 13"/>
            <p:cNvSpPr txBox="1"/>
            <p:nvPr/>
          </p:nvSpPr>
          <p:spPr>
            <a:xfrm>
              <a:off x="2124" y="1486"/>
              <a:ext cx="1745" cy="387"/>
            </a:xfrm>
            <a:prstGeom prst="rect">
              <a:avLst/>
            </a:prstGeom>
            <a:noFill/>
          </p:spPr>
          <p:txBody>
            <a:bodyPr wrap="square" lIns="0" tIns="0" rIns="0" bIns="0">
              <a:spAutoFit/>
            </a:bodyPr>
            <a:lstStyle/>
            <a:p>
              <a:pPr algn="ctr" defTabSz="912495">
                <a:spcBef>
                  <a:spcPct val="20000"/>
                </a:spcBef>
                <a:defRPr/>
              </a:pPr>
              <a:r>
                <a:rPr lang="en-US" altLang="zh-CN" sz="1600" b="1" dirty="0" err="1">
                  <a:solidFill>
                    <a:srgbClr val="8AFEFE"/>
                  </a:solidFill>
                  <a:latin typeface="Arial" panose="020B0604020202020204"/>
                  <a:ea typeface="微软雅黑" panose="020B0503020204020204" pitchFamily="34" charset="-122"/>
                  <a:cs typeface="+mn-ea"/>
                  <a:sym typeface="Arial" panose="020B0604020202020204"/>
                </a:rPr>
                <a:t>Fork&amp;Stars</a:t>
              </a:r>
              <a:endParaRPr lang="en-US" sz="1600" b="1" dirty="0">
                <a:solidFill>
                  <a:srgbClr val="8AFEFE"/>
                </a:solidFill>
                <a:latin typeface="Arial" panose="020B0604020202020204"/>
                <a:ea typeface="微软雅黑" panose="020B0503020204020204" pitchFamily="34" charset="-122"/>
                <a:cs typeface="+mn-ea"/>
                <a:sym typeface="Arial" panose="020B0604020202020204"/>
              </a:endParaRPr>
            </a:p>
          </p:txBody>
        </p:sp>
        <p:sp>
          <p:nvSpPr>
            <p:cNvPr id="23" name="TextBox 13"/>
            <p:cNvSpPr txBox="1"/>
            <p:nvPr/>
          </p:nvSpPr>
          <p:spPr>
            <a:xfrm>
              <a:off x="2124" y="1961"/>
              <a:ext cx="3341" cy="4265"/>
            </a:xfrm>
            <a:prstGeom prst="rect">
              <a:avLst/>
            </a:prstGeom>
            <a:noFill/>
          </p:spPr>
          <p:txBody>
            <a:bodyPr wrap="square" lIns="0" tIns="0" rIns="0" bIns="0">
              <a:spAutoFit/>
            </a:bodyPr>
            <a:lstStyle/>
            <a:p>
              <a:pPr marL="121285" indent="121920" algn="l">
                <a:buClrTx/>
                <a:buSzTx/>
                <a:buFontTx/>
              </a:pP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4.Stars评分（1/6）：s_star=star/attention直接反映了项目的Star值，用以衡量项目的受欢迎程度。</a:t>
              </a:r>
              <a:endPar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endParaRPr>
            </a:p>
            <a:p>
              <a:pPr marL="121285" indent="121920" algn="l">
                <a:buClrTx/>
                <a:buSzTx/>
                <a:buFontTx/>
              </a:pPr>
              <a:r>
                <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rPr>
                <a:t>5.fork评分（1/6）：s_fork=fork/attention反映了项目的Fork值（即复制数）与关注度的关系，用以评估项目被实际应用和改进的程度。可以衡量复制对关注的影响倍数，从而得出复制的实用性和影响力</a:t>
              </a:r>
              <a:endParaRPr lang="en-US" altLang="zh-CN" sz="1600" kern="100" spc="5" dirty="0">
                <a:solidFill>
                  <a:srgbClr val="8AFEFE"/>
                </a:solidFill>
                <a:effectLst/>
                <a:latin typeface="黑体" panose="02010609060101010101" charset="-122"/>
                <a:ea typeface="黑体" panose="02010609060101010101" charset="-122"/>
                <a:cs typeface="黑体" panose="02010609060101010101" charset="-122"/>
              </a:endParaRPr>
            </a:p>
          </p:txBody>
        </p:sp>
      </p:grpSp>
      <p:pic>
        <p:nvPicPr>
          <p:cNvPr id="24" name="图片 23" descr="5c62910c900502"/>
          <p:cNvPicPr>
            <a:picLocks noChangeAspect="1"/>
          </p:cNvPicPr>
          <p:nvPr/>
        </p:nvPicPr>
        <p:blipFill>
          <a:blip r:embed="rId6"/>
          <a:srcRect/>
          <a:stretch>
            <a:fillRect/>
          </a:stretch>
        </p:blipFill>
        <p:spPr>
          <a:xfrm>
            <a:off x="7275195" y="92712"/>
            <a:ext cx="4257040" cy="2044065"/>
          </a:xfrm>
          <a:prstGeom prst="rect">
            <a:avLst/>
          </a:prstGeom>
        </p:spPr>
      </p:pic>
      <p:sp>
        <p:nvSpPr>
          <p:cNvPr id="2" name="文本框 1"/>
          <p:cNvSpPr txBox="1"/>
          <p:nvPr/>
        </p:nvSpPr>
        <p:spPr>
          <a:xfrm>
            <a:off x="4884293" y="884023"/>
            <a:ext cx="6647688" cy="891540"/>
          </a:xfrm>
          <a:prstGeom prst="rect">
            <a:avLst/>
          </a:prstGeom>
          <a:noFill/>
        </p:spPr>
        <p:txBody>
          <a:bodyPr wrap="square" rtlCol="0">
            <a:spAutoFit/>
          </a:bodyPr>
          <a:lstStyle/>
          <a:p>
            <a:r>
              <a:rPr lang="zh-CN" altLang="zh-CN" sz="1800" kern="100" dirty="0">
                <a:solidFill>
                  <a:srgbClr val="8AFEFE"/>
                </a:solidFill>
                <a:effectLst/>
                <a:latin typeface="Calibri" panose="020F0502020204030204" charset="0"/>
                <a:ea typeface="宋体" panose="02010600030101010101" pitchFamily="2" charset="-122"/>
                <a:cs typeface="Times New Roman" panose="02020603050405020304" pitchFamily="18" charset="0"/>
              </a:rPr>
              <a:t>用</a:t>
            </a:r>
            <a:r>
              <a:rPr lang="zh-CN" altLang="zh-CN" sz="1800" b="1" kern="100" dirty="0">
                <a:solidFill>
                  <a:srgbClr val="8AFEFE"/>
                </a:solidFill>
                <a:effectLst/>
                <a:latin typeface="Calibri" panose="020F0502020204030204" charset="0"/>
                <a:ea typeface="宋体" panose="02010600030101010101" pitchFamily="2" charset="-122"/>
                <a:cs typeface="Times New Roman" panose="02020603050405020304" pitchFamily="18" charset="0"/>
              </a:rPr>
              <a:t>户反馈评分</a:t>
            </a:r>
            <a:r>
              <a:rPr lang="zh-CN" altLang="zh-CN" sz="1800" kern="100" dirty="0">
                <a:solidFill>
                  <a:srgbClr val="8AFEFE"/>
                </a:solidFill>
                <a:effectLst/>
                <a:latin typeface="Calibri" panose="020F0502020204030204" charset="0"/>
                <a:ea typeface="宋体" panose="02010600030101010101" pitchFamily="2" charset="-122"/>
                <a:cs typeface="Times New Roman" panose="02020603050405020304" pitchFamily="18" charset="0"/>
              </a:rPr>
              <a:t>：</a:t>
            </a:r>
            <a:r>
              <a:rPr lang="en-US" altLang="zh-CN" sz="1800" kern="100" dirty="0">
                <a:solidFill>
                  <a:srgbClr val="8AFEFE"/>
                </a:solidFill>
                <a:effectLst/>
                <a:latin typeface="Calibri" panose="020F0502020204030204" charset="0"/>
                <a:ea typeface="宋体" panose="02010600030101010101" pitchFamily="2" charset="-122"/>
                <a:cs typeface="Times New Roman" panose="02020603050405020304" pitchFamily="18" charset="0"/>
              </a:rPr>
              <a:t>Feedback=</a:t>
            </a:r>
            <a:r>
              <a:rPr lang="en-US" altLang="zh-CN" sz="1800" kern="100" dirty="0" err="1">
                <a:solidFill>
                  <a:srgbClr val="8AFEFE"/>
                </a:solidFill>
                <a:effectLst/>
                <a:latin typeface="Calibri" panose="020F0502020204030204" charset="0"/>
                <a:ea typeface="宋体" panose="02010600030101010101" pitchFamily="2" charset="-122"/>
                <a:cs typeface="Times New Roman" panose="02020603050405020304" pitchFamily="18" charset="0"/>
              </a:rPr>
              <a:t>s_closed</a:t>
            </a:r>
            <a:r>
              <a:rPr lang="en-US" altLang="zh-CN" sz="1800" kern="100" dirty="0">
                <a:solidFill>
                  <a:srgbClr val="8AFEFE"/>
                </a:solidFill>
                <a:effectLst/>
                <a:latin typeface="Calibri" panose="020F0502020204030204" charset="0"/>
                <a:ea typeface="宋体" panose="02010600030101010101" pitchFamily="2" charset="-122"/>
                <a:cs typeface="Times New Roman" panose="02020603050405020304" pitchFamily="18" charset="0"/>
              </a:rPr>
              <a:t>/9+s_new*2/9+s_attention/3+s_star/6+s_fork/6</a:t>
            </a:r>
            <a:endParaRPr lang="zh-CN" altLang="zh-CN" sz="1800" kern="100" dirty="0">
              <a:solidFill>
                <a:srgbClr val="8AFEFE"/>
              </a:solidFill>
              <a:effectLst/>
              <a:latin typeface="Calibri" panose="020F0502020204030204" charset="0"/>
              <a:ea typeface="宋体" panose="02010600030101010101" pitchFamily="2" charset="-122"/>
              <a:cs typeface="Times New Roman" panose="02020603050405020304" pitchFamily="18" charset="0"/>
            </a:endParaRPr>
          </a:p>
          <a:p>
            <a:endParaRPr lang="zh-CN" altLang="en-US" sz="16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c762cb8620d83"/>
          <p:cNvPicPr>
            <a:picLocks noChangeAspect="1"/>
          </p:cNvPicPr>
          <p:nvPr/>
        </p:nvPicPr>
        <p:blipFill>
          <a:blip r:embed="rId1">
            <a:lum contrast="-12000"/>
          </a:blip>
          <a:stretch>
            <a:fillRect/>
          </a:stretch>
        </p:blipFill>
        <p:spPr>
          <a:xfrm>
            <a:off x="3175000" y="1229995"/>
            <a:ext cx="5842000" cy="4914900"/>
          </a:xfrm>
          <a:prstGeom prst="rect">
            <a:avLst/>
          </a:prstGeom>
          <a:effectLst>
            <a:outerShdw blurRad="787400" sx="102000" sy="102000" algn="ctr" rotWithShape="0">
              <a:prstClr val="black">
                <a:alpha val="40000"/>
              </a:prstClr>
            </a:outerShdw>
          </a:effectLst>
        </p:spPr>
      </p:pic>
      <p:sp>
        <p:nvSpPr>
          <p:cNvPr id="15" name="文本框 14"/>
          <p:cNvSpPr txBox="1"/>
          <p:nvPr/>
        </p:nvSpPr>
        <p:spPr>
          <a:xfrm>
            <a:off x="4966335" y="2905125"/>
            <a:ext cx="2282191" cy="521970"/>
          </a:xfrm>
          <a:prstGeom prst="rect">
            <a:avLst/>
          </a:prstGeom>
          <a:noFill/>
        </p:spPr>
        <p:txBody>
          <a:bodyPr wrap="square" rtlCol="0">
            <a:spAutoFit/>
          </a:bodyPr>
          <a:lstStyle/>
          <a:p>
            <a:pPr algn="dist"/>
            <a:r>
              <a:rPr lang="en-US" altLang="zh-CN" sz="2800" dirty="0">
                <a:solidFill>
                  <a:schemeClr val="bg1"/>
                </a:solidFill>
                <a:latin typeface="Arial" panose="020B0604020202020204"/>
                <a:ea typeface="微软雅黑" panose="020B0503020204020204" pitchFamily="34" charset="-122"/>
                <a:sym typeface="Arial" panose="020B0604020202020204"/>
              </a:rPr>
              <a:t>PART.04</a:t>
            </a:r>
            <a:endParaRPr lang="en-US" altLang="zh-CN" sz="2800" dirty="0">
              <a:solidFill>
                <a:schemeClr val="bg1"/>
              </a:solidFill>
              <a:latin typeface="Arial" panose="020B0604020202020204"/>
              <a:ea typeface="微软雅黑" panose="020B0503020204020204" pitchFamily="34" charset="-122"/>
              <a:sym typeface="Arial" panose="020B0604020202020204"/>
            </a:endParaRPr>
          </a:p>
        </p:txBody>
      </p:sp>
      <p:sp>
        <p:nvSpPr>
          <p:cNvPr id="14" name="文本框 13"/>
          <p:cNvSpPr txBox="1"/>
          <p:nvPr/>
        </p:nvSpPr>
        <p:spPr>
          <a:xfrm>
            <a:off x="3914141" y="3427096"/>
            <a:ext cx="4386580" cy="706755"/>
          </a:xfrm>
          <a:prstGeom prst="rect">
            <a:avLst/>
          </a:prstGeom>
          <a:noFill/>
        </p:spPr>
        <p:txBody>
          <a:bodyPr wrap="square" rtlCol="0">
            <a:spAutoFit/>
          </a:bodyPr>
          <a:lstStyle/>
          <a:p>
            <a:pPr algn="ctr"/>
            <a:r>
              <a:rPr lang="en-US" altLang="zh-CN" sz="4000" b="1" dirty="0">
                <a:solidFill>
                  <a:srgbClr val="8AFEFE"/>
                </a:solidFill>
                <a:latin typeface="Arial" panose="020B0604020202020204"/>
                <a:ea typeface="微软雅黑" panose="020B0503020204020204" pitchFamily="34" charset="-122"/>
                <a:sym typeface="Arial" panose="020B0604020202020204"/>
              </a:rPr>
              <a:t>四、技术难点</a:t>
            </a:r>
            <a:endParaRPr lang="en-US" altLang="zh-CN" sz="4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2"/>
          <a:srcRect/>
          <a:stretch>
            <a:fillRect/>
          </a:stretch>
        </p:blipFill>
        <p:spPr>
          <a:xfrm>
            <a:off x="2930525" y="1323975"/>
            <a:ext cx="2183131" cy="1732280"/>
          </a:xfrm>
          <a:prstGeom prst="rect">
            <a:avLst/>
          </a:prstGeom>
        </p:spPr>
      </p:pic>
      <p:pic>
        <p:nvPicPr>
          <p:cNvPr id="8" name="图片 7" descr="5c62910c900502"/>
          <p:cNvPicPr>
            <a:picLocks noChangeAspect="1"/>
          </p:cNvPicPr>
          <p:nvPr/>
        </p:nvPicPr>
        <p:blipFill>
          <a:blip r:embed="rId3"/>
          <a:srcRect/>
          <a:stretch>
            <a:fillRect/>
          </a:stretch>
        </p:blipFill>
        <p:spPr>
          <a:xfrm>
            <a:off x="7248526" y="3776347"/>
            <a:ext cx="2820671" cy="1343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c762cb8620d83"/>
          <p:cNvPicPr>
            <a:picLocks noChangeAspect="1"/>
          </p:cNvPicPr>
          <p:nvPr/>
        </p:nvPicPr>
        <p:blipFill>
          <a:blip r:embed="rId1"/>
          <a:stretch>
            <a:fillRect/>
          </a:stretch>
        </p:blipFill>
        <p:spPr>
          <a:xfrm>
            <a:off x="3536950" y="1174750"/>
            <a:ext cx="4516120" cy="4281170"/>
          </a:xfrm>
          <a:prstGeom prst="rect">
            <a:avLst/>
          </a:prstGeom>
          <a:effectLst>
            <a:outerShdw blurRad="1270000" sx="102000" sy="102000" algn="ctr" rotWithShape="0">
              <a:prstClr val="black">
                <a:alpha val="40000"/>
              </a:prstClr>
            </a:outerShdw>
          </a:effectLst>
        </p:spPr>
      </p:pic>
      <p:pic>
        <p:nvPicPr>
          <p:cNvPr id="7" name="图片 6" descr="5c62910c90050"/>
          <p:cNvPicPr>
            <a:picLocks noChangeAspect="1"/>
          </p:cNvPicPr>
          <p:nvPr/>
        </p:nvPicPr>
        <p:blipFill>
          <a:blip r:embed="rId2">
            <a:lum bright="6000"/>
          </a:blip>
          <a:srcRect/>
          <a:stretch>
            <a:fillRect/>
          </a:stretch>
        </p:blipFill>
        <p:spPr>
          <a:xfrm>
            <a:off x="3712211" y="430532"/>
            <a:ext cx="6123305" cy="4360545"/>
          </a:xfrm>
          <a:prstGeom prst="rect">
            <a:avLst/>
          </a:prstGeom>
          <a:effectLst>
            <a:outerShdw blurRad="1130300" sx="102000" sy="102000" algn="ctr" rotWithShape="0">
              <a:prstClr val="black">
                <a:alpha val="40000"/>
              </a:prstClr>
            </a:outerShdw>
          </a:effectLst>
        </p:spPr>
      </p:pic>
      <p:grpSp>
        <p:nvGrpSpPr>
          <p:cNvPr id="6" name="组合 5"/>
          <p:cNvGrpSpPr/>
          <p:nvPr/>
        </p:nvGrpSpPr>
        <p:grpSpPr>
          <a:xfrm>
            <a:off x="530225" y="430532"/>
            <a:ext cx="3357880" cy="853440"/>
            <a:chOff x="835" y="678"/>
            <a:chExt cx="5288" cy="1344"/>
          </a:xfrm>
        </p:grpSpPr>
        <p:sp>
          <p:nvSpPr>
            <p:cNvPr id="15" name="文本框 14"/>
            <p:cNvSpPr txBox="1"/>
            <p:nvPr/>
          </p:nvSpPr>
          <p:spPr>
            <a:xfrm>
              <a:off x="2529" y="842"/>
              <a:ext cx="3594" cy="1016"/>
            </a:xfrm>
            <a:prstGeom prst="rect">
              <a:avLst/>
            </a:prstGeom>
            <a:noFill/>
          </p:spPr>
          <p:txBody>
            <a:bodyPr wrap="square" rtlCol="0">
              <a:spAutoFit/>
            </a:bodyPr>
            <a:lstStyle/>
            <a:p>
              <a:pPr algn="l"/>
              <a:r>
                <a:rPr lang="zh-CN" altLang="en-US" sz="3600" b="1" dirty="0">
                  <a:solidFill>
                    <a:srgbClr val="8AFEFE"/>
                  </a:solidFill>
                  <a:latin typeface="Arial" panose="020B0604020202020204"/>
                  <a:ea typeface="微软雅黑" panose="020B0503020204020204" pitchFamily="34" charset="-122"/>
                  <a:sym typeface="Arial" panose="020B0604020202020204"/>
                </a:rPr>
                <a:t>技术难点</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3"/>
            <a:srcRect/>
            <a:stretch>
              <a:fillRect/>
            </a:stretch>
          </p:blipFill>
          <p:spPr>
            <a:xfrm>
              <a:off x="835" y="678"/>
              <a:ext cx="1694" cy="1344"/>
            </a:xfrm>
            <a:prstGeom prst="rect">
              <a:avLst/>
            </a:prstGeom>
          </p:spPr>
        </p:pic>
      </p:grpSp>
      <p:grpSp>
        <p:nvGrpSpPr>
          <p:cNvPr id="14" name="组合 13"/>
          <p:cNvGrpSpPr/>
          <p:nvPr/>
        </p:nvGrpSpPr>
        <p:grpSpPr>
          <a:xfrm>
            <a:off x="530225" y="2284731"/>
            <a:ext cx="3680460" cy="4244975"/>
            <a:chOff x="10475" y="3286"/>
            <a:chExt cx="5796" cy="6685"/>
          </a:xfrm>
        </p:grpSpPr>
        <p:sp>
          <p:nvSpPr>
            <p:cNvPr id="16" name="文本框 15"/>
            <p:cNvSpPr txBox="1"/>
            <p:nvPr/>
          </p:nvSpPr>
          <p:spPr>
            <a:xfrm>
              <a:off x="10563" y="4540"/>
              <a:ext cx="5620" cy="5431"/>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将 top_300_metrics 文件中所有的 json 文件都转换为 csv，手动操作效率总是极其低下的，此外，为了区别不同开源项目中相同名称的指标数据，每个 csv 文件的名称都必须包含其项目名称。</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defTabSz="912495" fontAlgn="auto">
                <a:lnSpc>
                  <a:spcPct val="130000"/>
                </a:lnSpc>
                <a:spcBef>
                  <a:spcPts val="0"/>
                </a:spcBef>
                <a:defRPr/>
              </a:pPr>
              <a:r>
                <a:rPr lang="zh-CN"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具体</a:t>
              </a:r>
              <a:r>
                <a:rPr lang="zh-CN"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细节：</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defTabSz="912495" fontAlgn="auto">
                <a:lnSpc>
                  <a:spcPct val="130000"/>
                </a:lnSpc>
                <a:spcBef>
                  <a:spcPts val="0"/>
                </a:spcBef>
                <a:defRPr/>
              </a:pPr>
              <a:r>
                <a:rPr 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函数接收根目录路径('./top_300_metrics')和输出目录路径('./outputdata')作为参数。使用os.walk()遍历根目录及其所有子目录，对于每个子目录，获取其名称以及父目录的名称。对于每个子目录中的JSON文件，根据父目录名、当前子目录名及文件的基本名称来构造新的CSV文件名。之后调用①（parse_opendigger_json）解析JSON文件内容，再通过②（write_to_csv）将解析数据写入新命名的CSV文件中。</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sp>
          <p:nvSpPr>
            <p:cNvPr id="17" name="文本框 16"/>
            <p:cNvSpPr txBox="1"/>
            <p:nvPr/>
          </p:nvSpPr>
          <p:spPr>
            <a:xfrm>
              <a:off x="10475" y="3286"/>
              <a:ext cx="5796" cy="628"/>
            </a:xfrm>
            <a:prstGeom prst="rect">
              <a:avLst/>
            </a:prstGeom>
            <a:noFill/>
            <a:effectLst/>
          </p:spPr>
          <p:txBody>
            <a:bodyPr wrap="square" rtlCol="0">
              <a:spAutoFit/>
            </a:bodyPr>
            <a:lstStyle/>
            <a:p>
              <a:pPr algn="l"/>
              <a:r>
                <a:rPr lang="en-US" sz="2000" b="1" dirty="0">
                  <a:solidFill>
                    <a:srgbClr val="8AFEFE"/>
                  </a:solidFill>
                  <a:latin typeface="黑体" panose="02010609060101010101" charset="-122"/>
                  <a:ea typeface="黑体" panose="02010609060101010101" charset="-122"/>
                  <a:sym typeface="Arial" panose="020B0604020202020204"/>
                </a:rPr>
                <a:t>（1）批量处理 CSV 文件</a:t>
              </a:r>
              <a:endParaRPr lang="en-US" sz="2000" b="1" dirty="0">
                <a:solidFill>
                  <a:srgbClr val="8AFEFE"/>
                </a:solidFill>
                <a:latin typeface="黑体" panose="02010609060101010101" charset="-122"/>
                <a:ea typeface="黑体" panose="02010609060101010101" charset="-122"/>
                <a:sym typeface="Arial" panose="020B0604020202020204"/>
              </a:endParaRPr>
            </a:p>
          </p:txBody>
        </p:sp>
      </p:grpSp>
      <p:sp>
        <p:nvSpPr>
          <p:cNvPr id="2" name="文本框 1"/>
          <p:cNvSpPr txBox="1"/>
          <p:nvPr/>
        </p:nvSpPr>
        <p:spPr>
          <a:xfrm>
            <a:off x="1605915" y="1351280"/>
            <a:ext cx="340868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en-US" sz="3200" b="1" dirty="0">
                <a:solidFill>
                  <a:srgbClr val="8AFEFE"/>
                </a:solidFill>
                <a:latin typeface="黑体" panose="02010609060101010101" charset="-122"/>
                <a:ea typeface="黑体" panose="02010609060101010101" charset="-122"/>
                <a:sym typeface="Arial" panose="020B0604020202020204"/>
              </a:rPr>
              <a:t>1.数据的预处理</a:t>
            </a:r>
            <a:endParaRPr lang="en-US" sz="3200" b="1" dirty="0">
              <a:solidFill>
                <a:srgbClr val="8AFEFE"/>
              </a:solidFill>
              <a:latin typeface="黑体" panose="02010609060101010101" charset="-122"/>
              <a:ea typeface="黑体" panose="02010609060101010101" charset="-122"/>
              <a:sym typeface="Arial" panose="020B0604020202020204"/>
            </a:endParaRPr>
          </a:p>
        </p:txBody>
      </p:sp>
      <p:sp>
        <p:nvSpPr>
          <p:cNvPr id="385" name="iśḷîḍé"/>
          <p:cNvSpPr txBox="1"/>
          <p:nvPr/>
        </p:nvSpPr>
        <p:spPr>
          <a:xfrm>
            <a:off x="729615" y="2679065"/>
            <a:ext cx="2982595" cy="401955"/>
          </a:xfrm>
          <a:prstGeom prst="rect">
            <a:avLst/>
          </a:prstGeom>
          <a:noFill/>
          <a:ln>
            <a:noFill/>
          </a:ln>
        </p:spPr>
        <p:txBody>
          <a:bodyPr spcFirstLastPara="1" wrap="square" lIns="91440" tIns="45720" rIns="91440" bIns="45720" anchor="ctr" anchorCtr="0">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zh-CN" altLang="en-US" sz="1400" b="1" dirty="0">
                <a:solidFill>
                  <a:srgbClr val="8AFEFE"/>
                </a:solidFill>
                <a:latin typeface="Arial" panose="020B0604020202020204"/>
                <a:ea typeface="微软雅黑" panose="020B0503020204020204" pitchFamily="34" charset="-122"/>
                <a:sym typeface="Arial" panose="020B0604020202020204"/>
              </a:rPr>
              <a:t>①</a:t>
            </a:r>
            <a:r>
              <a:rPr lang="en-US" altLang="zh-CN" sz="1400" b="1" dirty="0">
                <a:solidFill>
                  <a:srgbClr val="8AFEFE"/>
                </a:solidFill>
                <a:latin typeface="Arial" panose="020B0604020202020204"/>
                <a:ea typeface="微软雅黑" panose="020B0503020204020204" pitchFamily="34" charset="-122"/>
                <a:sym typeface="Arial" panose="020B0604020202020204"/>
              </a:rPr>
              <a:t> </a:t>
            </a:r>
            <a:r>
              <a:rPr lang="zh-CN" altLang="en-US" sz="1400" b="1" dirty="0">
                <a:solidFill>
                  <a:srgbClr val="8AFEFE"/>
                </a:solidFill>
                <a:latin typeface="Arial" panose="020B0604020202020204"/>
                <a:ea typeface="微软雅黑" panose="020B0503020204020204" pitchFamily="34" charset="-122"/>
                <a:sym typeface="Arial" panose="020B0604020202020204"/>
              </a:rPr>
              <a:t>处理</a:t>
            </a:r>
            <a:r>
              <a:rPr lang="en-US" altLang="zh-CN" sz="1400" b="1" dirty="0">
                <a:solidFill>
                  <a:srgbClr val="8AFEFE"/>
                </a:solidFill>
                <a:latin typeface="Arial" panose="020B0604020202020204"/>
                <a:ea typeface="微软雅黑" panose="020B0503020204020204" pitchFamily="34" charset="-122"/>
                <a:sym typeface="Arial" panose="020B0604020202020204"/>
              </a:rPr>
              <a:t> JSON </a:t>
            </a:r>
            <a:r>
              <a:rPr lang="zh-CN" altLang="en-US" sz="1400" b="1" dirty="0">
                <a:solidFill>
                  <a:srgbClr val="8AFEFE"/>
                </a:solidFill>
                <a:latin typeface="Arial" panose="020B0604020202020204"/>
                <a:ea typeface="微软雅黑" panose="020B0503020204020204" pitchFamily="34" charset="-122"/>
                <a:sym typeface="Arial" panose="020B0604020202020204"/>
              </a:rPr>
              <a:t>文件与</a:t>
            </a:r>
            <a:r>
              <a:rPr lang="en-US" altLang="zh-CN" sz="1400" b="1" dirty="0">
                <a:solidFill>
                  <a:srgbClr val="8AFEFE"/>
                </a:solidFill>
                <a:latin typeface="Arial" panose="020B0604020202020204"/>
                <a:ea typeface="微软雅黑" panose="020B0503020204020204" pitchFamily="34" charset="-122"/>
                <a:sym typeface="Arial" panose="020B0604020202020204"/>
              </a:rPr>
              <a:t> CSV </a:t>
            </a:r>
            <a:r>
              <a:rPr lang="zh-CN" altLang="en-US" sz="1400" b="1" dirty="0">
                <a:solidFill>
                  <a:srgbClr val="8AFEFE"/>
                </a:solidFill>
                <a:latin typeface="Arial" panose="020B0604020202020204"/>
                <a:ea typeface="微软雅黑" panose="020B0503020204020204" pitchFamily="34" charset="-122"/>
                <a:sym typeface="Arial" panose="020B0604020202020204"/>
              </a:rPr>
              <a:t>文件命名</a:t>
            </a:r>
            <a:endParaRPr lang="zh-CN" altLang="en-US" sz="1400" b="1" dirty="0">
              <a:solidFill>
                <a:srgbClr val="8AFEFE"/>
              </a:solidFill>
              <a:latin typeface="Arial" panose="020B0604020202020204"/>
              <a:ea typeface="微软雅黑" panose="020B0503020204020204" pitchFamily="34" charset="-122"/>
              <a:sym typeface="Arial" panose="020B0604020202020204"/>
            </a:endParaRPr>
          </a:p>
        </p:txBody>
      </p:sp>
      <p:pic>
        <p:nvPicPr>
          <p:cNvPr id="28" name="图片 27"/>
          <p:cNvPicPr>
            <a:picLocks noChangeAspect="1"/>
          </p:cNvPicPr>
          <p:nvPr/>
        </p:nvPicPr>
        <p:blipFill>
          <a:blip r:embed="rId4"/>
          <a:stretch>
            <a:fillRect/>
          </a:stretch>
        </p:blipFill>
        <p:spPr>
          <a:xfrm>
            <a:off x="4210685" y="4129405"/>
            <a:ext cx="3562985" cy="2141855"/>
          </a:xfrm>
          <a:prstGeom prst="rect">
            <a:avLst/>
          </a:prstGeom>
        </p:spPr>
      </p:pic>
      <p:sp>
        <p:nvSpPr>
          <p:cNvPr id="29" name="文本框 28"/>
          <p:cNvSpPr txBox="1"/>
          <p:nvPr/>
        </p:nvSpPr>
        <p:spPr>
          <a:xfrm>
            <a:off x="4667250" y="6336665"/>
            <a:ext cx="2649220" cy="368300"/>
          </a:xfrm>
          <a:prstGeom prst="rect">
            <a:avLst/>
          </a:prstGeom>
          <a:noFill/>
        </p:spPr>
        <p:txBody>
          <a:bodyPr wrap="square" rtlCol="0">
            <a:spAutoFit/>
          </a:bodyPr>
          <a:p>
            <a:pPr algn="l"/>
            <a:r>
              <a:rPr lang="zh-CN" altLang="en-US">
                <a:solidFill>
                  <a:schemeClr val="bg1"/>
                </a:solidFill>
              </a:rPr>
              <a:t>文件转化与</a:t>
            </a:r>
            <a:r>
              <a:rPr lang="en-US" altLang="zh-CN">
                <a:solidFill>
                  <a:schemeClr val="bg1"/>
                </a:solidFill>
              </a:rPr>
              <a:t>CSV</a:t>
            </a:r>
            <a:r>
              <a:rPr lang="zh-CN" altLang="en-US">
                <a:solidFill>
                  <a:schemeClr val="bg1"/>
                </a:solidFill>
              </a:rPr>
              <a:t>文件命名</a:t>
            </a:r>
            <a:endParaRPr lang="zh-CN" altLang="en-US">
              <a:solidFill>
                <a:schemeClr val="bg1"/>
              </a:solidFill>
            </a:endParaRPr>
          </a:p>
        </p:txBody>
      </p:sp>
      <p:sp>
        <p:nvSpPr>
          <p:cNvPr id="13" name="文本框 12"/>
          <p:cNvSpPr txBox="1"/>
          <p:nvPr/>
        </p:nvSpPr>
        <p:spPr>
          <a:xfrm>
            <a:off x="7954010" y="430530"/>
            <a:ext cx="3680460" cy="398780"/>
          </a:xfrm>
          <a:prstGeom prst="rect">
            <a:avLst/>
          </a:prstGeom>
          <a:noFill/>
          <a:effectLst/>
        </p:spPr>
        <p:txBody>
          <a:bodyPr wrap="square" rtlCol="0">
            <a:spAutoFit/>
          </a:bodyPr>
          <a:p>
            <a:pPr algn="l"/>
            <a:endParaRPr lang="en-US" sz="2000" b="1" dirty="0">
              <a:solidFill>
                <a:srgbClr val="8AFEFE"/>
              </a:solidFill>
              <a:latin typeface="黑体" panose="02010609060101010101" charset="-122"/>
              <a:ea typeface="黑体" panose="02010609060101010101" charset="-122"/>
              <a:sym typeface="Arial" panose="020B0604020202020204"/>
            </a:endParaRPr>
          </a:p>
        </p:txBody>
      </p:sp>
      <p:sp>
        <p:nvSpPr>
          <p:cNvPr id="19" name="iśḷîḍé"/>
          <p:cNvSpPr txBox="1"/>
          <p:nvPr/>
        </p:nvSpPr>
        <p:spPr>
          <a:xfrm>
            <a:off x="8390255" y="3580130"/>
            <a:ext cx="3641090" cy="401955"/>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zh-CN" altLang="en-US" sz="1400" b="1" dirty="0">
                <a:solidFill>
                  <a:srgbClr val="8AFEFE"/>
                </a:solidFill>
                <a:latin typeface="Arial" panose="020B0604020202020204"/>
                <a:ea typeface="微软雅黑" panose="020B0503020204020204" pitchFamily="34" charset="-122"/>
                <a:sym typeface="Arial" panose="020B0604020202020204"/>
              </a:rPr>
              <a:t>②</a:t>
            </a:r>
            <a:r>
              <a:rPr lang="en-US" altLang="zh-CN" sz="1400" b="1" dirty="0">
                <a:solidFill>
                  <a:srgbClr val="8AFEFE"/>
                </a:solidFill>
                <a:latin typeface="Arial" panose="020B0604020202020204"/>
                <a:ea typeface="微软雅黑" panose="020B0503020204020204" pitchFamily="34" charset="-122"/>
                <a:sym typeface="Arial" panose="020B0604020202020204"/>
              </a:rPr>
              <a:t> </a:t>
            </a:r>
            <a:r>
              <a:rPr lang="zh-CN" altLang="en-US" sz="1400" b="1" dirty="0">
                <a:solidFill>
                  <a:srgbClr val="8AFEFE"/>
                </a:solidFill>
                <a:latin typeface="Arial" panose="020B0604020202020204"/>
                <a:ea typeface="微软雅黑" panose="020B0503020204020204" pitchFamily="34" charset="-122"/>
                <a:sym typeface="Arial" panose="020B0604020202020204"/>
              </a:rPr>
              <a:t>处理</a:t>
            </a:r>
            <a:r>
              <a:rPr lang="en-US" altLang="zh-CN" sz="1400" b="1" dirty="0">
                <a:solidFill>
                  <a:srgbClr val="8AFEFE"/>
                </a:solidFill>
                <a:latin typeface="Arial" panose="020B0604020202020204"/>
                <a:ea typeface="微软雅黑" panose="020B0503020204020204" pitchFamily="34" charset="-122"/>
                <a:sym typeface="Arial" panose="020B0604020202020204"/>
              </a:rPr>
              <a:t> contributor </a:t>
            </a:r>
            <a:r>
              <a:rPr lang="zh-CN" altLang="en-US" sz="1400" b="1" dirty="0">
                <a:solidFill>
                  <a:srgbClr val="8AFEFE"/>
                </a:solidFill>
                <a:latin typeface="Arial" panose="020B0604020202020204"/>
                <a:ea typeface="微软雅黑" panose="020B0503020204020204" pitchFamily="34" charset="-122"/>
                <a:sym typeface="Arial" panose="020B0604020202020204"/>
              </a:rPr>
              <a:t>数据</a:t>
            </a:r>
            <a:endParaRPr lang="zh-CN" altLang="en-US" sz="1400" b="1" dirty="0">
              <a:solidFill>
                <a:srgbClr val="8AFEFE"/>
              </a:solidFill>
              <a:latin typeface="Arial" panose="020B0604020202020204"/>
              <a:ea typeface="微软雅黑" panose="020B0503020204020204" pitchFamily="34" charset="-122"/>
              <a:sym typeface="Arial" panose="020B0604020202020204"/>
            </a:endParaRPr>
          </a:p>
        </p:txBody>
      </p:sp>
      <p:sp>
        <p:nvSpPr>
          <p:cNvPr id="22" name="文本框 21"/>
          <p:cNvSpPr txBox="1"/>
          <p:nvPr/>
        </p:nvSpPr>
        <p:spPr>
          <a:xfrm>
            <a:off x="8390255" y="3982086"/>
            <a:ext cx="3568700" cy="1769745"/>
          </a:xfrm>
          <a:prstGeom prst="rect">
            <a:avLst/>
          </a:prstGeom>
          <a:noFill/>
        </p:spPr>
        <p:txBody>
          <a:bodyPr wrap="square" rtlCol="0">
            <a:spAutoFit/>
            <a:scene3d>
              <a:camera prst="orthographicFront"/>
              <a:lightRig rig="threePt" dir="t"/>
            </a:scene3d>
            <a:sp3d contourW="12700"/>
          </a:bodyPr>
          <a:p>
            <a:pPr defTabSz="912495" fontAlgn="auto">
              <a:lnSpc>
                <a:spcPct val="130000"/>
              </a:lnSpc>
              <a:spcBef>
                <a:spcPts val="0"/>
              </a:spcBef>
              <a:defRPr/>
            </a:pPr>
            <a:r>
              <a:rPr 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注意到在opendigger 文件数据中存在“contributor_email_suffixes”指标数据，标识贡献者（contributors）电子邮件地址的域名后缀，而缺少了具体的贡献者数量”contributor”数据，因此，需要将“contributor_email_suffixes”中的贡献者数据统计并转化成 “contributor” 数据，构建一个新的贡献者指标数据。</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pic>
        <p:nvPicPr>
          <p:cNvPr id="24" name="图片 23"/>
          <p:cNvPicPr>
            <a:picLocks noChangeAspect="1"/>
          </p:cNvPicPr>
          <p:nvPr/>
        </p:nvPicPr>
        <p:blipFill>
          <a:blip r:embed="rId5"/>
          <a:stretch>
            <a:fillRect/>
          </a:stretch>
        </p:blipFill>
        <p:spPr>
          <a:xfrm>
            <a:off x="10268585" y="268605"/>
            <a:ext cx="1524000" cy="3063240"/>
          </a:xfrm>
          <a:prstGeom prst="rect">
            <a:avLst/>
          </a:prstGeom>
        </p:spPr>
      </p:pic>
      <p:sp>
        <p:nvSpPr>
          <p:cNvPr id="25" name="文本框 24"/>
          <p:cNvSpPr txBox="1"/>
          <p:nvPr/>
        </p:nvSpPr>
        <p:spPr>
          <a:xfrm>
            <a:off x="8161655" y="688340"/>
            <a:ext cx="2015490" cy="337185"/>
          </a:xfrm>
          <a:prstGeom prst="rect">
            <a:avLst/>
          </a:prstGeom>
          <a:noFill/>
        </p:spPr>
        <p:txBody>
          <a:bodyPr wrap="square" rtlCol="0">
            <a:spAutoFit/>
          </a:bodyPr>
          <a:p>
            <a:r>
              <a:rPr lang="en-US" altLang="zh-CN" sz="1600">
                <a:solidFill>
                  <a:schemeClr val="bg1"/>
                </a:solidFill>
              </a:rPr>
              <a:t>contributor</a:t>
            </a:r>
            <a:r>
              <a:rPr lang="zh-CN" altLang="en-US" sz="1600">
                <a:solidFill>
                  <a:schemeClr val="bg1"/>
                </a:solidFill>
              </a:rPr>
              <a:t>指标数据</a:t>
            </a:r>
            <a:endParaRPr lang="zh-CN" alt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3" presetClass="entr" presetSubtype="1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par>
                                <p:cTn id="23" presetID="3" presetClass="entr" presetSubtype="1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85"/>
                                        </p:tgtEl>
                                        <p:attrNameLst>
                                          <p:attrName>style.visibility</p:attrName>
                                        </p:attrNameLst>
                                      </p:cBhvr>
                                      <p:to>
                                        <p:strVal val="visible"/>
                                      </p:to>
                                    </p:set>
                                    <p:animEffect transition="in" filter="blinds(horizontal)">
                                      <p:cBhvr>
                                        <p:cTn id="31" dur="500"/>
                                        <p:tgtEl>
                                          <p:spTgt spid="38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2" grpId="1"/>
      <p:bldP spid="29" grpId="0"/>
      <p:bldP spid="29" grpId="1"/>
      <p:bldP spid="25" grpId="0"/>
      <p:bldP spid="25" grpId="1"/>
      <p:bldP spid="385" grpId="0"/>
      <p:bldP spid="385" grpId="1"/>
      <p:bldP spid="2" grpId="0"/>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5c762e76d9122"/>
          <p:cNvPicPr>
            <a:picLocks noChangeAspect="1"/>
          </p:cNvPicPr>
          <p:nvPr/>
        </p:nvPicPr>
        <p:blipFill>
          <a:blip r:embed="rId1"/>
          <a:stretch>
            <a:fillRect/>
          </a:stretch>
        </p:blipFill>
        <p:spPr>
          <a:xfrm>
            <a:off x="-2540" y="3819525"/>
            <a:ext cx="6740525" cy="3040380"/>
          </a:xfrm>
          <a:prstGeom prst="rect">
            <a:avLst/>
          </a:prstGeom>
        </p:spPr>
      </p:pic>
      <p:grpSp>
        <p:nvGrpSpPr>
          <p:cNvPr id="14" name="组合 13"/>
          <p:cNvGrpSpPr/>
          <p:nvPr/>
        </p:nvGrpSpPr>
        <p:grpSpPr>
          <a:xfrm>
            <a:off x="4693920" y="662940"/>
            <a:ext cx="4938396" cy="2086610"/>
            <a:chOff x="10475" y="3358"/>
            <a:chExt cx="7777" cy="3286"/>
          </a:xfrm>
        </p:grpSpPr>
        <p:sp>
          <p:nvSpPr>
            <p:cNvPr id="16" name="文本框 15"/>
            <p:cNvSpPr txBox="1"/>
            <p:nvPr/>
          </p:nvSpPr>
          <p:spPr>
            <a:xfrm>
              <a:off x="10475" y="4235"/>
              <a:ext cx="7777" cy="2409"/>
            </a:xfrm>
            <a:prstGeom prst="rect">
              <a:avLst/>
            </a:prstGeom>
            <a:noFill/>
          </p:spPr>
          <p:txBody>
            <a:bodyPr wrap="square" rtlCol="0">
              <a:spAutoFit/>
              <a:scene3d>
                <a:camera prst="orthographicFront"/>
                <a:lightRig rig="threePt" dir="t"/>
              </a:scene3d>
              <a:sp3d contourW="12700"/>
            </a:bodyPr>
            <a:lstStyle/>
            <a:p>
              <a:pPr algn="l" defTabSz="912495" fontAlgn="auto">
                <a:lnSpc>
                  <a:spcPct val="130000"/>
                </a:lnSpc>
                <a:spcBef>
                  <a:spcPts val="0"/>
                </a:spcBef>
                <a:buClrTx/>
                <a:buSzTx/>
                <a:buNone/>
                <a:defRPr/>
              </a:pPr>
              <a:r>
                <a:rPr 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实现批量处理CSV文件，确保每一组CSV文件中包含特定的日期列，并且这些文件中的日期条目与基准时间（active_dates_and_times）列表相匹配。对于每个需要处理的CSV文件，如果缺少指定的日期（'指标名称'</a:t>
              </a:r>
              <a:r>
                <a:rPr lang="zh-CN"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列</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），则会添加该</a:t>
              </a:r>
              <a:r>
                <a:rPr lang="zh-CN"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日期</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并用NaN填充</a:t>
              </a:r>
              <a:r>
                <a:rPr lang="zh-CN"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指标值</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。将文件中的日期格式统一，通过合并操作来检查和补全任何缺失的日期条目，确保所有文件都包含了完整的、与基准时间列表一致的日期序列。</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sp>
          <p:nvSpPr>
            <p:cNvPr id="17" name="文本框 16"/>
            <p:cNvSpPr txBox="1"/>
            <p:nvPr/>
          </p:nvSpPr>
          <p:spPr>
            <a:xfrm>
              <a:off x="10475" y="3358"/>
              <a:ext cx="4778" cy="531"/>
            </a:xfrm>
            <a:prstGeom prst="rect">
              <a:avLst/>
            </a:prstGeom>
            <a:noFill/>
            <a:effectLst/>
          </p:spPr>
          <p:txBody>
            <a:bodyPr wrap="square" rtlCol="0">
              <a:spAutoFit/>
            </a:bodyPr>
            <a:lstStyle/>
            <a:p>
              <a:pPr algn="l"/>
              <a:r>
                <a:rPr sz="1600" b="1" dirty="0">
                  <a:solidFill>
                    <a:srgbClr val="8AFEFE"/>
                  </a:solidFill>
                  <a:latin typeface="黑体" panose="02010609060101010101" charset="-122"/>
                  <a:ea typeface="黑体" panose="02010609060101010101" charset="-122"/>
                  <a:cs typeface="黑体" panose="02010609060101010101" charset="-122"/>
                  <a:sym typeface="Arial" panose="020B0604020202020204"/>
                </a:rPr>
                <a:t>① 补齐缺失日期</a:t>
              </a:r>
              <a:endParaRPr sz="1600" b="1" dirty="0">
                <a:solidFill>
                  <a:srgbClr val="8AFEFE"/>
                </a:solidFill>
                <a:latin typeface="黑体" panose="02010609060101010101" charset="-122"/>
                <a:ea typeface="黑体" panose="02010609060101010101" charset="-122"/>
                <a:cs typeface="黑体" panose="02010609060101010101" charset="-122"/>
                <a:sym typeface="Arial" panose="020B0604020202020204"/>
              </a:endParaRPr>
            </a:p>
          </p:txBody>
        </p:sp>
      </p:grpSp>
      <p:grpSp>
        <p:nvGrpSpPr>
          <p:cNvPr id="2" name="组合 1"/>
          <p:cNvGrpSpPr/>
          <p:nvPr/>
        </p:nvGrpSpPr>
        <p:grpSpPr>
          <a:xfrm>
            <a:off x="504825" y="405132"/>
            <a:ext cx="3357880" cy="853440"/>
            <a:chOff x="835" y="678"/>
            <a:chExt cx="5288" cy="1344"/>
          </a:xfrm>
        </p:grpSpPr>
        <p:sp>
          <p:nvSpPr>
            <p:cNvPr id="3" name="文本框 2"/>
            <p:cNvSpPr txBox="1"/>
            <p:nvPr/>
          </p:nvSpPr>
          <p:spPr>
            <a:xfrm>
              <a:off x="2529" y="842"/>
              <a:ext cx="3594" cy="1016"/>
            </a:xfrm>
            <a:prstGeom prst="rect">
              <a:avLst/>
            </a:prstGeom>
            <a:noFill/>
          </p:spPr>
          <p:txBody>
            <a:bodyPr wrap="square" rtlCol="0">
              <a:spAutoFit/>
            </a:bodyPr>
            <a:p>
              <a:pPr algn="l"/>
              <a:r>
                <a:rPr lang="zh-CN" altLang="en-US" sz="3600" b="1" dirty="0">
                  <a:solidFill>
                    <a:srgbClr val="8AFEFE"/>
                  </a:solidFill>
                  <a:latin typeface="Arial" panose="020B0604020202020204"/>
                  <a:ea typeface="微软雅黑" panose="020B0503020204020204" pitchFamily="34" charset="-122"/>
                  <a:sym typeface="Arial" panose="020B0604020202020204"/>
                </a:rPr>
                <a:t>技术难点</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4" name="图片 3" descr="蓝色星球03"/>
            <p:cNvPicPr>
              <a:picLocks noChangeAspect="1"/>
            </p:cNvPicPr>
            <p:nvPr/>
          </p:nvPicPr>
          <p:blipFill>
            <a:blip r:embed="rId2"/>
            <a:srcRect/>
            <a:stretch>
              <a:fillRect/>
            </a:stretch>
          </p:blipFill>
          <p:spPr>
            <a:xfrm>
              <a:off x="835" y="678"/>
              <a:ext cx="1694" cy="1344"/>
            </a:xfrm>
            <a:prstGeom prst="rect">
              <a:avLst/>
            </a:prstGeom>
          </p:spPr>
        </p:pic>
      </p:grpSp>
      <p:sp>
        <p:nvSpPr>
          <p:cNvPr id="8" name="文本框 7"/>
          <p:cNvSpPr txBox="1"/>
          <p:nvPr/>
        </p:nvSpPr>
        <p:spPr>
          <a:xfrm>
            <a:off x="1239520" y="2127886"/>
            <a:ext cx="3680460" cy="398780"/>
          </a:xfrm>
          <a:prstGeom prst="rect">
            <a:avLst/>
          </a:prstGeom>
          <a:noFill/>
          <a:effectLst/>
        </p:spPr>
        <p:txBody>
          <a:bodyPr wrap="square" rtlCol="0">
            <a:spAutoFit/>
          </a:bodyPr>
          <a:p>
            <a:pPr algn="l"/>
            <a:r>
              <a:rPr lang="en-US" sz="2000" b="1" dirty="0">
                <a:solidFill>
                  <a:srgbClr val="8AFEFE"/>
                </a:solidFill>
                <a:latin typeface="黑体" panose="02010609060101010101" charset="-122"/>
                <a:ea typeface="黑体" panose="02010609060101010101" charset="-122"/>
                <a:sym typeface="Arial" panose="020B0604020202020204"/>
              </a:rPr>
              <a:t>（2）</a:t>
            </a:r>
            <a:r>
              <a:rPr lang="zh-CN" altLang="en-US" sz="2000" b="1" dirty="0">
                <a:solidFill>
                  <a:srgbClr val="8AFEFE"/>
                </a:solidFill>
                <a:latin typeface="黑体" panose="02010609060101010101" charset="-122"/>
                <a:ea typeface="黑体" panose="02010609060101010101" charset="-122"/>
                <a:sym typeface="Arial" panose="020B0604020202020204"/>
              </a:rPr>
              <a:t>补齐</a:t>
            </a:r>
            <a:r>
              <a:rPr lang="zh-CN" altLang="en-US" sz="2000" b="1" dirty="0">
                <a:solidFill>
                  <a:srgbClr val="8AFEFE"/>
                </a:solidFill>
                <a:latin typeface="黑体" panose="02010609060101010101" charset="-122"/>
                <a:ea typeface="黑体" panose="02010609060101010101" charset="-122"/>
                <a:sym typeface="Arial" panose="020B0604020202020204"/>
              </a:rPr>
              <a:t>缺失数据</a:t>
            </a:r>
            <a:endParaRPr lang="zh-CN" altLang="en-US" sz="2000" b="1" dirty="0">
              <a:solidFill>
                <a:srgbClr val="8AFEFE"/>
              </a:solidFill>
              <a:latin typeface="黑体" panose="02010609060101010101" charset="-122"/>
              <a:ea typeface="黑体" panose="02010609060101010101" charset="-122"/>
              <a:sym typeface="Arial" panose="020B0604020202020204"/>
            </a:endParaRPr>
          </a:p>
        </p:txBody>
      </p:sp>
      <p:sp>
        <p:nvSpPr>
          <p:cNvPr id="9" name="文本框 8"/>
          <p:cNvSpPr txBox="1"/>
          <p:nvPr/>
        </p:nvSpPr>
        <p:spPr>
          <a:xfrm>
            <a:off x="1149350" y="1401445"/>
            <a:ext cx="340868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en-US" sz="3200" b="1" dirty="0">
                <a:solidFill>
                  <a:srgbClr val="8AFEFE"/>
                </a:solidFill>
                <a:latin typeface="黑体" panose="02010609060101010101" charset="-122"/>
                <a:ea typeface="黑体" panose="02010609060101010101" charset="-122"/>
                <a:sym typeface="Arial" panose="020B0604020202020204"/>
              </a:rPr>
              <a:t>1.</a:t>
            </a:r>
            <a:r>
              <a:rPr lang="zh-CN" altLang="en-US" sz="3200" b="1" dirty="0">
                <a:solidFill>
                  <a:srgbClr val="8AFEFE"/>
                </a:solidFill>
                <a:latin typeface="黑体" panose="02010609060101010101" charset="-122"/>
                <a:ea typeface="黑体" panose="02010609060101010101" charset="-122"/>
                <a:sym typeface="Arial" panose="020B0604020202020204"/>
              </a:rPr>
              <a:t>数据的</a:t>
            </a:r>
            <a:r>
              <a:rPr lang="zh-CN" altLang="en-US" sz="3200" b="1" dirty="0">
                <a:solidFill>
                  <a:srgbClr val="8AFEFE"/>
                </a:solidFill>
                <a:latin typeface="黑体" panose="02010609060101010101" charset="-122"/>
                <a:ea typeface="黑体" panose="02010609060101010101" charset="-122"/>
                <a:sym typeface="Arial" panose="020B0604020202020204"/>
              </a:rPr>
              <a:t>预处理</a:t>
            </a:r>
            <a:endParaRPr lang="zh-CN" altLang="en-US" sz="3200" b="1" dirty="0">
              <a:solidFill>
                <a:srgbClr val="8AFEFE"/>
              </a:solidFill>
              <a:latin typeface="黑体" panose="02010609060101010101" charset="-122"/>
              <a:ea typeface="黑体" panose="02010609060101010101" charset="-122"/>
              <a:sym typeface="Arial" panose="020B0604020202020204"/>
            </a:endParaRPr>
          </a:p>
        </p:txBody>
      </p:sp>
      <p:pic>
        <p:nvPicPr>
          <p:cNvPr id="31" name="图片 30"/>
          <p:cNvPicPr>
            <a:picLocks noChangeAspect="1"/>
          </p:cNvPicPr>
          <p:nvPr/>
        </p:nvPicPr>
        <p:blipFill>
          <a:blip r:embed="rId3"/>
          <a:stretch>
            <a:fillRect/>
          </a:stretch>
        </p:blipFill>
        <p:spPr>
          <a:xfrm>
            <a:off x="10442575" y="509270"/>
            <a:ext cx="1424940" cy="2727960"/>
          </a:xfrm>
          <a:prstGeom prst="rect">
            <a:avLst/>
          </a:prstGeom>
        </p:spPr>
      </p:pic>
      <p:sp>
        <p:nvSpPr>
          <p:cNvPr id="32" name="文本框 31"/>
          <p:cNvSpPr txBox="1"/>
          <p:nvPr/>
        </p:nvSpPr>
        <p:spPr>
          <a:xfrm>
            <a:off x="9817735" y="773430"/>
            <a:ext cx="403860" cy="1753235"/>
          </a:xfrm>
          <a:prstGeom prst="rect">
            <a:avLst/>
          </a:prstGeom>
          <a:noFill/>
        </p:spPr>
        <p:txBody>
          <a:bodyPr wrap="square" rtlCol="0">
            <a:spAutoFit/>
          </a:bodyPr>
          <a:p>
            <a:r>
              <a:rPr lang="zh-CN" altLang="en-US">
                <a:solidFill>
                  <a:schemeClr val="bg1"/>
                </a:solidFill>
              </a:rPr>
              <a:t>填补缺失日期</a:t>
            </a:r>
            <a:endParaRPr lang="zh-CN" altLang="en-US">
              <a:solidFill>
                <a:schemeClr val="bg1"/>
              </a:solidFill>
            </a:endParaRPr>
          </a:p>
        </p:txBody>
      </p:sp>
      <p:grpSp>
        <p:nvGrpSpPr>
          <p:cNvPr id="12" name="组合 11"/>
          <p:cNvGrpSpPr/>
          <p:nvPr/>
        </p:nvGrpSpPr>
        <p:grpSpPr>
          <a:xfrm>
            <a:off x="4693920" y="2891790"/>
            <a:ext cx="6516371" cy="3306445"/>
            <a:chOff x="10475" y="3358"/>
            <a:chExt cx="10262" cy="5207"/>
          </a:xfrm>
        </p:grpSpPr>
        <p:sp>
          <p:nvSpPr>
            <p:cNvPr id="13" name="文本框 12"/>
            <p:cNvSpPr txBox="1"/>
            <p:nvPr/>
          </p:nvSpPr>
          <p:spPr>
            <a:xfrm>
              <a:off x="10475" y="3890"/>
              <a:ext cx="10262" cy="4675"/>
            </a:xfrm>
            <a:prstGeom prst="rect">
              <a:avLst/>
            </a:prstGeom>
            <a:noFill/>
          </p:spPr>
          <p:txBody>
            <a:bodyPr wrap="square" rtlCol="0">
              <a:spAutoFit/>
              <a:scene3d>
                <a:camera prst="orthographicFront"/>
                <a:lightRig rig="threePt" dir="t"/>
              </a:scene3d>
              <a:sp3d contourW="12700"/>
            </a:bodyPr>
            <a:p>
              <a:pPr algn="l" defTabSz="912495" fontAlgn="auto">
                <a:lnSpc>
                  <a:spcPct val="130000"/>
                </a:lnSpc>
                <a:spcBef>
                  <a:spcPts val="0"/>
                </a:spcBef>
                <a:buClrTx/>
                <a:buSzTx/>
                <a:buNone/>
                <a:defRPr/>
              </a:pP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出现以下两种情况</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None/>
                <a:defRPr/>
              </a:pP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a.该时间段确实没有具体数据产生而缺失时间数据，对应的指标数据值补0：使用 fillna(0) 将相关数据中数据值为 NaN 的补齐为 0</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None/>
                <a:defRPr/>
              </a:pP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b.时间段由于出现特殊情况导致没有数据收集，产生数据缺失</a:t>
              </a:r>
              <a:r>
                <a:rPr lang="zh-CN"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None/>
                <a:defRPr/>
              </a:pPr>
              <a:r>
                <a:rPr lang="zh-CN"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方法探寻：</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None/>
                <a:defRPr/>
              </a:pPr>
              <a:r>
                <a:rPr 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使用平均数，众数等缺点：当数据值起伏波动交大时，后期大数据的平均数，众数会影响到前期小数据的情况，这里与实际情况不相符程度较大。</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None/>
                <a:defRPr/>
              </a:pPr>
              <a:r>
                <a:rPr 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使用线性回归模型：数据变化波动大等情况</a:t>
              </a:r>
              <a:r>
                <a:rPr lang="zh-CN"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时</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，易于导致其他填补的数据出现负值（实际情况不可能出现负值），而造成数据的填补不当</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None/>
                <a:defRPr/>
              </a:pP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这里采用模型的方法：K 近邻（KNN）填补</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None/>
                <a:defRPr/>
              </a:pPr>
              <a:r>
                <a:rPr 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KNN 算法可以根据样本之间的相似性，使用最相似的 k 个邻居的平均值来填补缺失值。对于时间序列数据，根据时间相近的数据点作为邻居，这样的数据更切合实际情况。</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sp>
          <p:nvSpPr>
            <p:cNvPr id="19" name="文本框 18"/>
            <p:cNvSpPr txBox="1"/>
            <p:nvPr/>
          </p:nvSpPr>
          <p:spPr>
            <a:xfrm>
              <a:off x="10475" y="3358"/>
              <a:ext cx="4778" cy="531"/>
            </a:xfrm>
            <a:prstGeom prst="rect">
              <a:avLst/>
            </a:prstGeom>
            <a:noFill/>
            <a:effectLst/>
          </p:spPr>
          <p:txBody>
            <a:bodyPr wrap="square" rtlCol="0">
              <a:spAutoFit/>
            </a:bodyPr>
            <a:p>
              <a:pPr algn="l"/>
              <a:r>
                <a:rPr lang="zh-CN" sz="1600" b="1" dirty="0">
                  <a:solidFill>
                    <a:srgbClr val="8AFEFE"/>
                  </a:solidFill>
                  <a:latin typeface="黑体" panose="02010609060101010101" charset="-122"/>
                  <a:ea typeface="黑体" panose="02010609060101010101" charset="-122"/>
                  <a:cs typeface="黑体" panose="02010609060101010101" charset="-122"/>
                  <a:sym typeface="Arial" panose="020B0604020202020204"/>
                </a:rPr>
                <a:t>②</a:t>
              </a:r>
              <a:r>
                <a:rPr lang="en-US" altLang="zh-CN" sz="1600" b="1" dirty="0">
                  <a:solidFill>
                    <a:srgbClr val="8AFEFE"/>
                  </a:solidFill>
                  <a:latin typeface="黑体" panose="02010609060101010101" charset="-122"/>
                  <a:ea typeface="黑体" panose="02010609060101010101" charset="-122"/>
                  <a:cs typeface="黑体" panose="02010609060101010101" charset="-122"/>
                  <a:sym typeface="Arial" panose="020B0604020202020204"/>
                </a:rPr>
                <a:t> </a:t>
              </a:r>
              <a:r>
                <a:rPr sz="1600" b="1" dirty="0">
                  <a:solidFill>
                    <a:srgbClr val="8AFEFE"/>
                  </a:solidFill>
                  <a:latin typeface="黑体" panose="02010609060101010101" charset="-122"/>
                  <a:ea typeface="黑体" panose="02010609060101010101" charset="-122"/>
                  <a:cs typeface="黑体" panose="02010609060101010101" charset="-122"/>
                  <a:sym typeface="Arial" panose="020B0604020202020204"/>
                </a:rPr>
                <a:t>补齐</a:t>
              </a:r>
              <a:r>
                <a:rPr lang="zh-CN" sz="1600" b="1" dirty="0">
                  <a:solidFill>
                    <a:srgbClr val="8AFEFE"/>
                  </a:solidFill>
                  <a:latin typeface="黑体" panose="02010609060101010101" charset="-122"/>
                  <a:ea typeface="黑体" panose="02010609060101010101" charset="-122"/>
                  <a:cs typeface="黑体" panose="02010609060101010101" charset="-122"/>
                  <a:sym typeface="Arial" panose="020B0604020202020204"/>
                </a:rPr>
                <a:t>缺失元素</a:t>
              </a:r>
              <a:endParaRPr lang="zh-CN" sz="1200" b="1"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7"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3" presetClass="entr" presetSubtype="1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blinds(horizontal)">
                                      <p:cBhvr>
                                        <p:cTn id="26" dur="500"/>
                                        <p:tgtEl>
                                          <p:spTgt spid="3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linds(horizontal)">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animBg="1"/>
      <p:bldP spid="8" grpId="1" animBg="1"/>
      <p:bldP spid="32" grpId="0"/>
      <p:bldP spid="3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蓝色星球01"/>
          <p:cNvPicPr>
            <a:picLocks noChangeAspect="1"/>
          </p:cNvPicPr>
          <p:nvPr/>
        </p:nvPicPr>
        <p:blipFill>
          <a:blip r:embed="rId1"/>
          <a:srcRect/>
          <a:stretch>
            <a:fillRect/>
          </a:stretch>
        </p:blipFill>
        <p:spPr>
          <a:xfrm rot="16200000">
            <a:off x="6755131" y="1579881"/>
            <a:ext cx="7264400" cy="3624580"/>
          </a:xfrm>
          <a:prstGeom prst="rect">
            <a:avLst/>
          </a:prstGeom>
          <a:effectLst>
            <a:outerShdw blurRad="901700" sx="102000" sy="102000" algn="ctr" rotWithShape="0">
              <a:prstClr val="black">
                <a:alpha val="40000"/>
              </a:prstClr>
            </a:outerShdw>
          </a:effectLst>
        </p:spPr>
      </p:pic>
      <p:grpSp>
        <p:nvGrpSpPr>
          <p:cNvPr id="2" name="组合 1"/>
          <p:cNvGrpSpPr/>
          <p:nvPr/>
        </p:nvGrpSpPr>
        <p:grpSpPr>
          <a:xfrm>
            <a:off x="504825" y="405132"/>
            <a:ext cx="3357880" cy="853440"/>
            <a:chOff x="835" y="678"/>
            <a:chExt cx="5288" cy="1344"/>
          </a:xfrm>
        </p:grpSpPr>
        <p:sp>
          <p:nvSpPr>
            <p:cNvPr id="3" name="文本框 2"/>
            <p:cNvSpPr txBox="1"/>
            <p:nvPr/>
          </p:nvSpPr>
          <p:spPr>
            <a:xfrm>
              <a:off x="2529" y="842"/>
              <a:ext cx="3594" cy="1016"/>
            </a:xfrm>
            <a:prstGeom prst="rect">
              <a:avLst/>
            </a:prstGeom>
            <a:noFill/>
          </p:spPr>
          <p:txBody>
            <a:bodyPr wrap="square" rtlCol="0">
              <a:spAutoFit/>
            </a:bodyPr>
            <a:p>
              <a:pPr algn="l"/>
              <a:r>
                <a:rPr lang="zh-CN" altLang="en-US" sz="3600" b="1" dirty="0">
                  <a:solidFill>
                    <a:srgbClr val="8AFEFE"/>
                  </a:solidFill>
                  <a:latin typeface="Arial" panose="020B0604020202020204"/>
                  <a:ea typeface="微软雅黑" panose="020B0503020204020204" pitchFamily="34" charset="-122"/>
                  <a:sym typeface="Arial" panose="020B0604020202020204"/>
                </a:rPr>
                <a:t>技术难点</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9" name="图片 8" descr="蓝色星球03"/>
            <p:cNvPicPr>
              <a:picLocks noChangeAspect="1"/>
            </p:cNvPicPr>
            <p:nvPr/>
          </p:nvPicPr>
          <p:blipFill>
            <a:blip r:embed="rId2"/>
            <a:srcRect/>
            <a:stretch>
              <a:fillRect/>
            </a:stretch>
          </p:blipFill>
          <p:spPr>
            <a:xfrm>
              <a:off x="835" y="678"/>
              <a:ext cx="1694" cy="1344"/>
            </a:xfrm>
            <a:prstGeom prst="rect">
              <a:avLst/>
            </a:prstGeom>
          </p:spPr>
        </p:pic>
      </p:grpSp>
      <p:sp>
        <p:nvSpPr>
          <p:cNvPr id="13" name="文本框 12"/>
          <p:cNvSpPr txBox="1"/>
          <p:nvPr/>
        </p:nvSpPr>
        <p:spPr>
          <a:xfrm>
            <a:off x="1149350" y="1401445"/>
            <a:ext cx="340868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en-US" sz="3200" b="1" dirty="0">
                <a:solidFill>
                  <a:srgbClr val="8AFEFE"/>
                </a:solidFill>
                <a:latin typeface="黑体" panose="02010609060101010101" charset="-122"/>
                <a:ea typeface="黑体" panose="02010609060101010101" charset="-122"/>
                <a:sym typeface="Arial" panose="020B0604020202020204"/>
              </a:rPr>
              <a:t>1.</a:t>
            </a:r>
            <a:r>
              <a:rPr lang="zh-CN" altLang="en-US" sz="3200" b="1" dirty="0">
                <a:solidFill>
                  <a:srgbClr val="8AFEFE"/>
                </a:solidFill>
                <a:latin typeface="黑体" panose="02010609060101010101" charset="-122"/>
                <a:ea typeface="黑体" panose="02010609060101010101" charset="-122"/>
                <a:sym typeface="Arial" panose="020B0604020202020204"/>
              </a:rPr>
              <a:t>数据的</a:t>
            </a:r>
            <a:r>
              <a:rPr lang="zh-CN" altLang="en-US" sz="3200" b="1" dirty="0">
                <a:solidFill>
                  <a:srgbClr val="8AFEFE"/>
                </a:solidFill>
                <a:latin typeface="黑体" panose="02010609060101010101" charset="-122"/>
                <a:ea typeface="黑体" panose="02010609060101010101" charset="-122"/>
                <a:sym typeface="Arial" panose="020B0604020202020204"/>
              </a:rPr>
              <a:t>预处理</a:t>
            </a:r>
            <a:endParaRPr lang="zh-CN" altLang="en-US" sz="3200" b="1" dirty="0">
              <a:solidFill>
                <a:srgbClr val="8AFEFE"/>
              </a:solidFill>
              <a:latin typeface="黑体" panose="02010609060101010101" charset="-122"/>
              <a:ea typeface="黑体" panose="02010609060101010101" charset="-122"/>
              <a:sym typeface="Arial" panose="020B0604020202020204"/>
            </a:endParaRPr>
          </a:p>
        </p:txBody>
      </p:sp>
      <p:sp>
        <p:nvSpPr>
          <p:cNvPr id="19" name="文本框 18"/>
          <p:cNvSpPr txBox="1"/>
          <p:nvPr/>
        </p:nvSpPr>
        <p:spPr>
          <a:xfrm>
            <a:off x="1239520" y="2127886"/>
            <a:ext cx="3680460" cy="398780"/>
          </a:xfrm>
          <a:prstGeom prst="rect">
            <a:avLst/>
          </a:prstGeom>
          <a:noFill/>
          <a:effectLst/>
        </p:spPr>
        <p:txBody>
          <a:bodyPr wrap="square" rtlCol="0">
            <a:spAutoFit/>
          </a:bodyPr>
          <a:p>
            <a:pPr algn="l"/>
            <a:r>
              <a:rPr lang="en-US" sz="2000" b="1" dirty="0">
                <a:solidFill>
                  <a:srgbClr val="8AFEFE"/>
                </a:solidFill>
                <a:latin typeface="黑体" panose="02010609060101010101" charset="-122"/>
                <a:ea typeface="黑体" panose="02010609060101010101" charset="-122"/>
                <a:sym typeface="Arial" panose="020B0604020202020204"/>
              </a:rPr>
              <a:t>（2）</a:t>
            </a:r>
            <a:r>
              <a:rPr lang="zh-CN" altLang="en-US" sz="2000" b="1" dirty="0">
                <a:solidFill>
                  <a:srgbClr val="8AFEFE"/>
                </a:solidFill>
                <a:latin typeface="黑体" panose="02010609060101010101" charset="-122"/>
                <a:ea typeface="黑体" panose="02010609060101010101" charset="-122"/>
                <a:sym typeface="Arial" panose="020B0604020202020204"/>
              </a:rPr>
              <a:t>补齐</a:t>
            </a:r>
            <a:r>
              <a:rPr lang="zh-CN" altLang="en-US" sz="2000" b="1" dirty="0">
                <a:solidFill>
                  <a:srgbClr val="8AFEFE"/>
                </a:solidFill>
                <a:latin typeface="黑体" panose="02010609060101010101" charset="-122"/>
                <a:ea typeface="黑体" panose="02010609060101010101" charset="-122"/>
                <a:sym typeface="Arial" panose="020B0604020202020204"/>
              </a:rPr>
              <a:t>缺失数据</a:t>
            </a:r>
            <a:endParaRPr lang="zh-CN" altLang="en-US" sz="2000" b="1" dirty="0">
              <a:solidFill>
                <a:srgbClr val="8AFEFE"/>
              </a:solidFill>
              <a:latin typeface="黑体" panose="02010609060101010101" charset="-122"/>
              <a:ea typeface="黑体" panose="02010609060101010101" charset="-122"/>
              <a:sym typeface="Arial" panose="020B0604020202020204"/>
            </a:endParaRPr>
          </a:p>
        </p:txBody>
      </p:sp>
      <p:pic>
        <p:nvPicPr>
          <p:cNvPr id="20" name="图片 19"/>
          <p:cNvPicPr>
            <a:picLocks noChangeAspect="1"/>
          </p:cNvPicPr>
          <p:nvPr/>
        </p:nvPicPr>
        <p:blipFill>
          <a:blip r:embed="rId3"/>
          <a:stretch>
            <a:fillRect/>
          </a:stretch>
        </p:blipFill>
        <p:spPr>
          <a:xfrm>
            <a:off x="4919980" y="3609340"/>
            <a:ext cx="2475230" cy="2564130"/>
          </a:xfrm>
          <a:prstGeom prst="rect">
            <a:avLst/>
          </a:prstGeom>
        </p:spPr>
      </p:pic>
      <p:grpSp>
        <p:nvGrpSpPr>
          <p:cNvPr id="21" name="组合 20"/>
          <p:cNvGrpSpPr/>
          <p:nvPr/>
        </p:nvGrpSpPr>
        <p:grpSpPr>
          <a:xfrm>
            <a:off x="1239520" y="2669540"/>
            <a:ext cx="6516371" cy="748665"/>
            <a:chOff x="10475" y="3358"/>
            <a:chExt cx="10262" cy="1179"/>
          </a:xfrm>
        </p:grpSpPr>
        <p:sp>
          <p:nvSpPr>
            <p:cNvPr id="22" name="文本框 21"/>
            <p:cNvSpPr txBox="1"/>
            <p:nvPr/>
          </p:nvSpPr>
          <p:spPr>
            <a:xfrm>
              <a:off x="10475" y="3890"/>
              <a:ext cx="10262" cy="647"/>
            </a:xfrm>
            <a:prstGeom prst="rect">
              <a:avLst/>
            </a:prstGeom>
            <a:noFill/>
          </p:spPr>
          <p:txBody>
            <a:bodyPr wrap="square" rtlCol="0">
              <a:spAutoFit/>
              <a:scene3d>
                <a:camera prst="orthographicFront"/>
                <a:lightRig rig="threePt" dir="t"/>
              </a:scene3d>
              <a:sp3d contourW="12700"/>
            </a:bodyPr>
            <a:p>
              <a:pPr algn="l" defTabSz="912495" fontAlgn="auto">
                <a:lnSpc>
                  <a:spcPct val="130000"/>
                </a:lnSpc>
                <a:spcBef>
                  <a:spcPts val="0"/>
                </a:spcBef>
                <a:buClrTx/>
                <a:buSzTx/>
                <a:buNone/>
                <a:defRPr/>
              </a:pPr>
              <a:r>
                <a:rPr lang="zh-CN" sz="1600" dirty="0">
                  <a:solidFill>
                    <a:schemeClr val="bg1"/>
                  </a:solidFill>
                  <a:latin typeface="黑体" panose="02010609060101010101" charset="-122"/>
                  <a:ea typeface="黑体" panose="02010609060101010101" charset="-122"/>
                  <a:cs typeface="黑体" panose="02010609060101010101" charset="-122"/>
                  <a:sym typeface="Arial" panose="020B0604020202020204"/>
                </a:rPr>
                <a:t>对各个指标数据进行分析，根据性质明确每个指标数据的填补方式。</a:t>
              </a:r>
              <a:endParaRPr lang="zh-CN" sz="16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sp>
          <p:nvSpPr>
            <p:cNvPr id="23" name="文本框 22"/>
            <p:cNvSpPr txBox="1"/>
            <p:nvPr/>
          </p:nvSpPr>
          <p:spPr>
            <a:xfrm>
              <a:off x="10475" y="3358"/>
              <a:ext cx="4778" cy="580"/>
            </a:xfrm>
            <a:prstGeom prst="rect">
              <a:avLst/>
            </a:prstGeom>
            <a:noFill/>
            <a:effectLst/>
          </p:spPr>
          <p:txBody>
            <a:bodyPr wrap="square" rtlCol="0">
              <a:spAutoFit/>
            </a:bodyPr>
            <a:p>
              <a:pPr algn="l"/>
              <a:r>
                <a:rPr lang="zh-CN" b="1" dirty="0">
                  <a:solidFill>
                    <a:srgbClr val="8AFEFE"/>
                  </a:solidFill>
                  <a:latin typeface="黑体" panose="02010609060101010101" charset="-122"/>
                  <a:ea typeface="黑体" panose="02010609060101010101" charset="-122"/>
                  <a:cs typeface="黑体" panose="02010609060101010101" charset="-122"/>
                  <a:sym typeface="Arial" panose="020B0604020202020204"/>
                </a:rPr>
                <a:t>②</a:t>
              </a:r>
              <a:r>
                <a:rPr lang="en-US" altLang="zh-CN" b="1" dirty="0">
                  <a:solidFill>
                    <a:srgbClr val="8AFEFE"/>
                  </a:solidFill>
                  <a:latin typeface="黑体" panose="02010609060101010101" charset="-122"/>
                  <a:ea typeface="黑体" panose="02010609060101010101" charset="-122"/>
                  <a:cs typeface="黑体" panose="02010609060101010101" charset="-122"/>
                  <a:sym typeface="Arial" panose="020B0604020202020204"/>
                </a:rPr>
                <a:t> </a:t>
              </a:r>
              <a:r>
                <a:rPr b="1" dirty="0">
                  <a:solidFill>
                    <a:srgbClr val="8AFEFE"/>
                  </a:solidFill>
                  <a:latin typeface="黑体" panose="02010609060101010101" charset="-122"/>
                  <a:ea typeface="黑体" panose="02010609060101010101" charset="-122"/>
                  <a:cs typeface="黑体" panose="02010609060101010101" charset="-122"/>
                  <a:sym typeface="Arial" panose="020B0604020202020204"/>
                </a:rPr>
                <a:t>补齐</a:t>
              </a:r>
              <a:r>
                <a:rPr lang="zh-CN" b="1" dirty="0">
                  <a:solidFill>
                    <a:srgbClr val="8AFEFE"/>
                  </a:solidFill>
                  <a:latin typeface="黑体" panose="02010609060101010101" charset="-122"/>
                  <a:ea typeface="黑体" panose="02010609060101010101" charset="-122"/>
                  <a:cs typeface="黑体" panose="02010609060101010101" charset="-122"/>
                  <a:sym typeface="Arial" panose="020B0604020202020204"/>
                </a:rPr>
                <a:t>缺失元素</a:t>
              </a:r>
              <a:endParaRPr lang="zh-CN" b="1" dirty="0">
                <a:solidFill>
                  <a:srgbClr val="8AFEFE"/>
                </a:solidFill>
                <a:latin typeface="黑体" panose="02010609060101010101" charset="-122"/>
                <a:ea typeface="黑体" panose="02010609060101010101" charset="-122"/>
                <a:cs typeface="黑体" panose="02010609060101010101" charset="-122"/>
                <a:sym typeface="Arial" panose="020B0604020202020204"/>
              </a:endParaRPr>
            </a:p>
          </p:txBody>
        </p:sp>
      </p:grpSp>
      <p:pic>
        <p:nvPicPr>
          <p:cNvPr id="24" name="图片 23"/>
          <p:cNvPicPr>
            <a:picLocks noChangeAspect="1"/>
          </p:cNvPicPr>
          <p:nvPr/>
        </p:nvPicPr>
        <p:blipFill>
          <a:blip r:embed="rId4"/>
          <a:stretch>
            <a:fillRect/>
          </a:stretch>
        </p:blipFill>
        <p:spPr>
          <a:xfrm>
            <a:off x="5445125" y="579755"/>
            <a:ext cx="4799965" cy="1946910"/>
          </a:xfrm>
          <a:prstGeom prst="rect">
            <a:avLst/>
          </a:prstGeom>
        </p:spPr>
      </p:pic>
      <p:pic>
        <p:nvPicPr>
          <p:cNvPr id="26" name="图片 25"/>
          <p:cNvPicPr>
            <a:picLocks noChangeAspect="1"/>
          </p:cNvPicPr>
          <p:nvPr/>
        </p:nvPicPr>
        <p:blipFill>
          <a:blip r:embed="rId5"/>
          <a:stretch>
            <a:fillRect/>
          </a:stretch>
        </p:blipFill>
        <p:spPr>
          <a:xfrm>
            <a:off x="922655" y="3785870"/>
            <a:ext cx="3598545" cy="2210435"/>
          </a:xfrm>
          <a:prstGeom prst="rect">
            <a:avLst/>
          </a:prstGeom>
        </p:spPr>
      </p:pic>
      <p:sp>
        <p:nvSpPr>
          <p:cNvPr id="27" name="文本框 26"/>
          <p:cNvSpPr txBox="1"/>
          <p:nvPr/>
        </p:nvSpPr>
        <p:spPr>
          <a:xfrm>
            <a:off x="7633335" y="3667125"/>
            <a:ext cx="423545" cy="2584450"/>
          </a:xfrm>
          <a:prstGeom prst="rect">
            <a:avLst/>
          </a:prstGeom>
          <a:noFill/>
        </p:spPr>
        <p:txBody>
          <a:bodyPr wrap="square" rtlCol="0">
            <a:spAutoFit/>
          </a:bodyPr>
          <a:p>
            <a:r>
              <a:rPr lang="zh-CN" altLang="en-US">
                <a:solidFill>
                  <a:schemeClr val="bg1"/>
                </a:solidFill>
              </a:rPr>
              <a:t>项目关注度数据补齐</a:t>
            </a:r>
            <a:endParaRPr lang="zh-CN" altLang="en-US">
              <a:solidFill>
                <a:schemeClr val="bg1"/>
              </a:solidFill>
            </a:endParaRPr>
          </a:p>
        </p:txBody>
      </p:sp>
      <p:pic>
        <p:nvPicPr>
          <p:cNvPr id="32" name="图片 31"/>
          <p:cNvPicPr>
            <a:picLocks noChangeAspect="1"/>
          </p:cNvPicPr>
          <p:nvPr/>
        </p:nvPicPr>
        <p:blipFill>
          <a:blip r:embed="rId6"/>
          <a:stretch>
            <a:fillRect/>
          </a:stretch>
        </p:blipFill>
        <p:spPr>
          <a:xfrm>
            <a:off x="9116695" y="2669540"/>
            <a:ext cx="2541905" cy="2943225"/>
          </a:xfrm>
          <a:prstGeom prst="rect">
            <a:avLst/>
          </a:prstGeom>
        </p:spPr>
      </p:pic>
      <p:sp>
        <p:nvSpPr>
          <p:cNvPr id="33" name="文本框 32"/>
          <p:cNvSpPr txBox="1"/>
          <p:nvPr/>
        </p:nvSpPr>
        <p:spPr>
          <a:xfrm>
            <a:off x="9244965" y="5794375"/>
            <a:ext cx="2285365" cy="368300"/>
          </a:xfrm>
          <a:prstGeom prst="rect">
            <a:avLst/>
          </a:prstGeom>
          <a:noFill/>
        </p:spPr>
        <p:txBody>
          <a:bodyPr wrap="square" rtlCol="0">
            <a:spAutoFit/>
          </a:bodyPr>
          <a:p>
            <a:r>
              <a:rPr lang="zh-CN" altLang="en-US">
                <a:solidFill>
                  <a:schemeClr val="bg1"/>
                </a:solidFill>
              </a:rPr>
              <a:t>对新增代码行数补齐</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5c762cb8620d82"/>
          <p:cNvPicPr>
            <a:picLocks noChangeAspect="1"/>
          </p:cNvPicPr>
          <p:nvPr/>
        </p:nvPicPr>
        <p:blipFill>
          <a:blip r:embed="rId1"/>
          <a:stretch>
            <a:fillRect/>
          </a:stretch>
        </p:blipFill>
        <p:spPr>
          <a:xfrm>
            <a:off x="7511415" y="1906905"/>
            <a:ext cx="5421631" cy="5139690"/>
          </a:xfrm>
          <a:prstGeom prst="rect">
            <a:avLst/>
          </a:prstGeom>
        </p:spPr>
      </p:pic>
      <p:grpSp>
        <p:nvGrpSpPr>
          <p:cNvPr id="14" name="组合 13"/>
          <p:cNvGrpSpPr/>
          <p:nvPr/>
        </p:nvGrpSpPr>
        <p:grpSpPr>
          <a:xfrm>
            <a:off x="1149351" y="2127885"/>
            <a:ext cx="3621405" cy="1866900"/>
            <a:chOff x="10503" y="2827"/>
            <a:chExt cx="5703" cy="2940"/>
          </a:xfrm>
        </p:grpSpPr>
        <p:sp>
          <p:nvSpPr>
            <p:cNvPr id="16" name="文本框 15"/>
            <p:cNvSpPr txBox="1"/>
            <p:nvPr/>
          </p:nvSpPr>
          <p:spPr>
            <a:xfrm>
              <a:off x="10503" y="3358"/>
              <a:ext cx="5703" cy="2409"/>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问题，变更请求响应时间与解决持续时间这类复杂数据，则直接将其 avg 中的参数进行平均值求法，最终可进行评分处理。</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defTabSz="912495" fontAlgn="auto">
                <a:lnSpc>
                  <a:spcPct val="130000"/>
                </a:lnSpc>
                <a:spcBef>
                  <a:spcPts val="0"/>
                </a:spcBef>
                <a:defRPr/>
              </a:pPr>
              <a:r>
                <a:rPr lang="en-US" altLang="zh-CN"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lang="zh-CN"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此外，还需正确解析</a:t>
              </a:r>
              <a:r>
                <a:rPr lang="en-US" altLang="zh-CN"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CSV</a:t>
              </a:r>
              <a:r>
                <a:rPr lang="zh-CN" alt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文件中上述指标数据元素值，提取数值为 (datetime, float) 对，按日期排序后分离出两个列表分别存储时间点和数值。</a:t>
              </a:r>
              <a:endParaRPr lang="zh-CN" alt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sp>
          <p:nvSpPr>
            <p:cNvPr id="18" name="文本框 17"/>
            <p:cNvSpPr txBox="1"/>
            <p:nvPr/>
          </p:nvSpPr>
          <p:spPr>
            <a:xfrm>
              <a:off x="10503" y="2827"/>
              <a:ext cx="5249"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solidFill>
                    <a:srgbClr val="8AFEFE"/>
                  </a:solidFill>
                  <a:latin typeface="黑体" panose="02010609060101010101" charset="-122"/>
                  <a:ea typeface="黑体" panose="02010609060101010101" charset="-122"/>
                  <a:sym typeface="Arial" panose="020B0604020202020204"/>
                </a:rPr>
                <a:t>（3）复杂指标数据的处理</a:t>
              </a:r>
              <a:endParaRPr lang="zh-CN" altLang="en-US" sz="2000" b="1" dirty="0">
                <a:solidFill>
                  <a:srgbClr val="8AFEFE"/>
                </a:solidFill>
                <a:latin typeface="黑体" panose="02010609060101010101" charset="-122"/>
                <a:ea typeface="黑体" panose="02010609060101010101" charset="-122"/>
                <a:sym typeface="Arial" panose="020B0604020202020204"/>
              </a:endParaRPr>
            </a:p>
          </p:txBody>
        </p:sp>
      </p:grpSp>
      <p:grpSp>
        <p:nvGrpSpPr>
          <p:cNvPr id="12" name="组合 11"/>
          <p:cNvGrpSpPr/>
          <p:nvPr/>
        </p:nvGrpSpPr>
        <p:grpSpPr>
          <a:xfrm>
            <a:off x="1149351" y="4207510"/>
            <a:ext cx="3805555" cy="1866900"/>
            <a:chOff x="10503" y="2827"/>
            <a:chExt cx="5993" cy="2940"/>
          </a:xfrm>
        </p:grpSpPr>
        <p:sp>
          <p:nvSpPr>
            <p:cNvPr id="13" name="文本框 12"/>
            <p:cNvSpPr txBox="1"/>
            <p:nvPr/>
          </p:nvSpPr>
          <p:spPr>
            <a:xfrm>
              <a:off x="10503" y="3358"/>
              <a:ext cx="5993" cy="2409"/>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为了确保计算评分结果能够有序且准确地保存在文件中，首先需要对输出文件进行初始化设置，对该文件建立一个清晰的结构，预先设定好所有开源项目的名称，以保证后续的计算数据记录对应。</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defTabSz="912495" fontAlgn="auto">
                <a:lnSpc>
                  <a:spcPct val="130000"/>
                </a:lnSpc>
                <a:spcBef>
                  <a:spcPts val="0"/>
                </a:spcBef>
                <a:defRPr/>
              </a:pPr>
              <a:r>
                <a:rPr 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为每个维度都建立一个对应的</a:t>
              </a:r>
              <a:r>
                <a:rPr lang="en-US"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CSV</a:t>
              </a:r>
              <a:r>
                <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rPr>
                <a:t>文件，同时再建立一个保存所有维度，指标数据的文件供信息可视化。</a:t>
              </a:r>
              <a:endParaRPr sz="12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sp>
          <p:nvSpPr>
            <p:cNvPr id="19" name="文本框 18"/>
            <p:cNvSpPr txBox="1"/>
            <p:nvPr/>
          </p:nvSpPr>
          <p:spPr>
            <a:xfrm>
              <a:off x="10503" y="2827"/>
              <a:ext cx="4750"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solidFill>
                    <a:srgbClr val="8AFEFE"/>
                  </a:solidFill>
                  <a:latin typeface="黑体" panose="02010609060101010101" charset="-122"/>
                  <a:ea typeface="黑体" panose="02010609060101010101" charset="-122"/>
                  <a:sym typeface="Arial" panose="020B0604020202020204"/>
                </a:rPr>
                <a:t>（4）</a:t>
              </a:r>
              <a:r>
                <a:rPr lang="zh-CN" altLang="en-US" sz="2000" b="1" dirty="0">
                  <a:solidFill>
                    <a:srgbClr val="8AFEFE"/>
                  </a:solidFill>
                  <a:latin typeface="黑体" panose="02010609060101010101" charset="-122"/>
                  <a:ea typeface="黑体" panose="02010609060101010101" charset="-122"/>
                  <a:sym typeface="Arial" panose="020B0604020202020204"/>
                </a:rPr>
                <a:t>结果数据存放文件</a:t>
              </a:r>
              <a:endParaRPr lang="zh-CN" altLang="en-US" sz="2000" b="1" dirty="0">
                <a:solidFill>
                  <a:srgbClr val="8AFEFE"/>
                </a:solidFill>
                <a:latin typeface="黑体" panose="02010609060101010101" charset="-122"/>
                <a:ea typeface="黑体" panose="02010609060101010101" charset="-122"/>
                <a:sym typeface="Arial" panose="020B0604020202020204"/>
              </a:endParaRPr>
            </a:p>
          </p:txBody>
        </p:sp>
      </p:grpSp>
      <p:grpSp>
        <p:nvGrpSpPr>
          <p:cNvPr id="7" name="组合 6"/>
          <p:cNvGrpSpPr/>
          <p:nvPr/>
        </p:nvGrpSpPr>
        <p:grpSpPr>
          <a:xfrm>
            <a:off x="504825" y="405132"/>
            <a:ext cx="3357880" cy="853440"/>
            <a:chOff x="835" y="678"/>
            <a:chExt cx="5288" cy="1344"/>
          </a:xfrm>
        </p:grpSpPr>
        <p:sp>
          <p:nvSpPr>
            <p:cNvPr id="17" name="文本框 16"/>
            <p:cNvSpPr txBox="1"/>
            <p:nvPr/>
          </p:nvSpPr>
          <p:spPr>
            <a:xfrm>
              <a:off x="2529" y="842"/>
              <a:ext cx="3594" cy="1016"/>
            </a:xfrm>
            <a:prstGeom prst="rect">
              <a:avLst/>
            </a:prstGeom>
            <a:noFill/>
          </p:spPr>
          <p:txBody>
            <a:bodyPr wrap="square" rtlCol="0">
              <a:spAutoFit/>
            </a:bodyPr>
            <a:p>
              <a:pPr algn="l"/>
              <a:r>
                <a:rPr lang="zh-CN" altLang="en-US" sz="3600" b="1" dirty="0">
                  <a:solidFill>
                    <a:srgbClr val="8AFEFE"/>
                  </a:solidFill>
                  <a:latin typeface="Arial" panose="020B0604020202020204"/>
                  <a:ea typeface="微软雅黑" panose="020B0503020204020204" pitchFamily="34" charset="-122"/>
                  <a:sym typeface="Arial" panose="020B0604020202020204"/>
                </a:rPr>
                <a:t>技术难点</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20" name="图片 19" descr="蓝色星球03"/>
            <p:cNvPicPr>
              <a:picLocks noChangeAspect="1"/>
            </p:cNvPicPr>
            <p:nvPr/>
          </p:nvPicPr>
          <p:blipFill>
            <a:blip r:embed="rId2"/>
            <a:srcRect/>
            <a:stretch>
              <a:fillRect/>
            </a:stretch>
          </p:blipFill>
          <p:spPr>
            <a:xfrm>
              <a:off x="835" y="678"/>
              <a:ext cx="1694" cy="1344"/>
            </a:xfrm>
            <a:prstGeom prst="rect">
              <a:avLst/>
            </a:prstGeom>
          </p:spPr>
        </p:pic>
      </p:grpSp>
      <p:sp>
        <p:nvSpPr>
          <p:cNvPr id="21" name="文本框 20"/>
          <p:cNvSpPr txBox="1"/>
          <p:nvPr/>
        </p:nvSpPr>
        <p:spPr>
          <a:xfrm>
            <a:off x="1149350" y="1401445"/>
            <a:ext cx="340868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en-US" sz="3200" b="1" dirty="0">
                <a:solidFill>
                  <a:srgbClr val="8AFEFE"/>
                </a:solidFill>
                <a:latin typeface="黑体" panose="02010609060101010101" charset="-122"/>
                <a:ea typeface="黑体" panose="02010609060101010101" charset="-122"/>
                <a:sym typeface="Arial" panose="020B0604020202020204"/>
              </a:rPr>
              <a:t>1.</a:t>
            </a:r>
            <a:r>
              <a:rPr lang="zh-CN" altLang="en-US" sz="3200" b="1" dirty="0">
                <a:solidFill>
                  <a:srgbClr val="8AFEFE"/>
                </a:solidFill>
                <a:latin typeface="黑体" panose="02010609060101010101" charset="-122"/>
                <a:ea typeface="黑体" panose="02010609060101010101" charset="-122"/>
                <a:sym typeface="Arial" panose="020B0604020202020204"/>
              </a:rPr>
              <a:t>数据的</a:t>
            </a:r>
            <a:r>
              <a:rPr lang="zh-CN" altLang="en-US" sz="3200" b="1" dirty="0">
                <a:solidFill>
                  <a:srgbClr val="8AFEFE"/>
                </a:solidFill>
                <a:latin typeface="黑体" panose="02010609060101010101" charset="-122"/>
                <a:ea typeface="黑体" panose="02010609060101010101" charset="-122"/>
                <a:sym typeface="Arial" panose="020B0604020202020204"/>
              </a:rPr>
              <a:t>预处理</a:t>
            </a:r>
            <a:endParaRPr lang="zh-CN" altLang="en-US" sz="3200" b="1" dirty="0">
              <a:solidFill>
                <a:srgbClr val="8AFEFE"/>
              </a:solidFill>
              <a:latin typeface="黑体" panose="02010609060101010101" charset="-122"/>
              <a:ea typeface="黑体" panose="02010609060101010101" charset="-122"/>
              <a:sym typeface="Arial" panose="020B0604020202020204"/>
            </a:endParaRPr>
          </a:p>
        </p:txBody>
      </p:sp>
      <p:pic>
        <p:nvPicPr>
          <p:cNvPr id="24" name="图片 23"/>
          <p:cNvPicPr>
            <a:picLocks noChangeAspect="1"/>
          </p:cNvPicPr>
          <p:nvPr/>
        </p:nvPicPr>
        <p:blipFill>
          <a:blip r:embed="rId3"/>
          <a:stretch>
            <a:fillRect/>
          </a:stretch>
        </p:blipFill>
        <p:spPr>
          <a:xfrm>
            <a:off x="5301615" y="325755"/>
            <a:ext cx="5875020" cy="1295400"/>
          </a:xfrm>
          <a:prstGeom prst="rect">
            <a:avLst/>
          </a:prstGeom>
        </p:spPr>
      </p:pic>
      <p:sp>
        <p:nvSpPr>
          <p:cNvPr id="25" name="文本框 24"/>
          <p:cNvSpPr txBox="1"/>
          <p:nvPr/>
        </p:nvSpPr>
        <p:spPr>
          <a:xfrm>
            <a:off x="7077710" y="1759585"/>
            <a:ext cx="2676525" cy="368300"/>
          </a:xfrm>
          <a:prstGeom prst="rect">
            <a:avLst/>
          </a:prstGeom>
          <a:noFill/>
        </p:spPr>
        <p:txBody>
          <a:bodyPr wrap="square" rtlCol="0">
            <a:spAutoFit/>
          </a:bodyPr>
          <a:p>
            <a:pPr algn="ctr"/>
            <a:r>
              <a:rPr lang="zh-CN" altLang="en-US">
                <a:solidFill>
                  <a:schemeClr val="bg1"/>
                </a:solidFill>
              </a:rPr>
              <a:t>解析复杂指标数据</a:t>
            </a:r>
            <a:endParaRPr lang="zh-CN" altLang="en-US">
              <a:solidFill>
                <a:schemeClr val="bg1"/>
              </a:solidFill>
            </a:endParaRPr>
          </a:p>
        </p:txBody>
      </p:sp>
      <p:pic>
        <p:nvPicPr>
          <p:cNvPr id="26" name="图片 25"/>
          <p:cNvPicPr>
            <a:picLocks noChangeAspect="1"/>
          </p:cNvPicPr>
          <p:nvPr/>
        </p:nvPicPr>
        <p:blipFill>
          <a:blip r:embed="rId4"/>
          <a:stretch>
            <a:fillRect/>
          </a:stretch>
        </p:blipFill>
        <p:spPr>
          <a:xfrm>
            <a:off x="5333365" y="2713990"/>
            <a:ext cx="1615440" cy="3863340"/>
          </a:xfrm>
          <a:prstGeom prst="rect">
            <a:avLst/>
          </a:prstGeom>
        </p:spPr>
      </p:pic>
      <p:sp>
        <p:nvSpPr>
          <p:cNvPr id="28" name="文本框 27"/>
          <p:cNvSpPr txBox="1"/>
          <p:nvPr/>
        </p:nvSpPr>
        <p:spPr>
          <a:xfrm>
            <a:off x="7223760" y="3530600"/>
            <a:ext cx="430530" cy="1753235"/>
          </a:xfrm>
          <a:prstGeom prst="rect">
            <a:avLst/>
          </a:prstGeom>
          <a:noFill/>
        </p:spPr>
        <p:txBody>
          <a:bodyPr wrap="square" rtlCol="0">
            <a:spAutoFit/>
          </a:bodyPr>
          <a:p>
            <a:r>
              <a:rPr lang="zh-CN" altLang="en-US">
                <a:solidFill>
                  <a:schemeClr val="bg1"/>
                </a:solidFill>
              </a:rPr>
              <a:t>结果存放文件</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5" grpId="0"/>
      <p:bldP spid="25" grpId="1"/>
      <p:bldP spid="28" grpId="0"/>
      <p:bldP spid="2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5c762cb8620d83"/>
          <p:cNvPicPr>
            <a:picLocks noChangeAspect="1"/>
          </p:cNvPicPr>
          <p:nvPr/>
        </p:nvPicPr>
        <p:blipFill>
          <a:blip r:embed="rId1"/>
          <a:stretch>
            <a:fillRect/>
          </a:stretch>
        </p:blipFill>
        <p:spPr>
          <a:xfrm rot="19800000">
            <a:off x="6359526" y="2951480"/>
            <a:ext cx="4415791" cy="4185920"/>
          </a:xfrm>
          <a:prstGeom prst="rect">
            <a:avLst/>
          </a:prstGeom>
        </p:spPr>
      </p:pic>
      <p:pic>
        <p:nvPicPr>
          <p:cNvPr id="4" name="图片 3" descr="5bfd620be2eed"/>
          <p:cNvPicPr>
            <a:picLocks noChangeAspect="1"/>
          </p:cNvPicPr>
          <p:nvPr/>
        </p:nvPicPr>
        <p:blipFill>
          <a:blip r:embed="rId2"/>
          <a:srcRect/>
          <a:stretch>
            <a:fillRect/>
          </a:stretch>
        </p:blipFill>
        <p:spPr>
          <a:xfrm>
            <a:off x="4932680" y="0"/>
            <a:ext cx="7269480" cy="6873240"/>
          </a:xfrm>
          <a:custGeom>
            <a:avLst/>
            <a:gdLst/>
            <a:ahLst/>
            <a:cxnLst>
              <a:cxn ang="3">
                <a:pos x="hc" y="t"/>
              </a:cxn>
              <a:cxn ang="cd2">
                <a:pos x="l" y="vc"/>
              </a:cxn>
              <a:cxn ang="cd4">
                <a:pos x="hc" y="b"/>
              </a:cxn>
              <a:cxn ang="0">
                <a:pos x="r" y="vc"/>
              </a:cxn>
            </a:cxnLst>
            <a:rect l="l" t="t" r="r" b="b"/>
            <a:pathLst>
              <a:path w="11448" h="10824">
                <a:moveTo>
                  <a:pt x="0" y="0"/>
                </a:moveTo>
                <a:lnTo>
                  <a:pt x="11448" y="0"/>
                </a:lnTo>
                <a:lnTo>
                  <a:pt x="11448" y="10824"/>
                </a:lnTo>
                <a:lnTo>
                  <a:pt x="0" y="10824"/>
                </a:lnTo>
                <a:lnTo>
                  <a:pt x="0" y="10821"/>
                </a:lnTo>
                <a:lnTo>
                  <a:pt x="5180" y="10820"/>
                </a:lnTo>
                <a:cubicBezTo>
                  <a:pt x="6968" y="5408"/>
                  <a:pt x="1131" y="5412"/>
                  <a:pt x="1131" y="1"/>
                </a:cubicBezTo>
                <a:lnTo>
                  <a:pt x="0" y="1"/>
                </a:lnTo>
                <a:lnTo>
                  <a:pt x="0" y="0"/>
                </a:lnTo>
                <a:close/>
              </a:path>
            </a:pathLst>
          </a:custGeom>
          <a:effectLst>
            <a:outerShdw blurRad="787400" dist="38100" dir="10800000" algn="r" rotWithShape="0">
              <a:prstClr val="black">
                <a:alpha val="40000"/>
              </a:prstClr>
            </a:outerShdw>
          </a:effectLst>
        </p:spPr>
      </p:pic>
      <p:sp>
        <p:nvSpPr>
          <p:cNvPr id="16" name="文本框 15"/>
          <p:cNvSpPr txBox="1"/>
          <p:nvPr/>
        </p:nvSpPr>
        <p:spPr>
          <a:xfrm>
            <a:off x="1149350" y="2232025"/>
            <a:ext cx="4655820" cy="4004945"/>
          </a:xfrm>
          <a:prstGeom prst="rect">
            <a:avLst/>
          </a:prstGeom>
          <a:noFill/>
        </p:spPr>
        <p:txBody>
          <a:bodyPr wrap="square" rtlCol="0">
            <a:spAutoFit/>
            <a:scene3d>
              <a:camera prst="orthographicFront"/>
              <a:lightRig rig="threePt" dir="t"/>
            </a:scene3d>
            <a:sp3d contourW="12700"/>
          </a:bodyPr>
          <a:lstStyle/>
          <a:p>
            <a:pPr algn="l" defTabSz="912495" fontAlgn="auto">
              <a:lnSpc>
                <a:spcPct val="130000"/>
              </a:lnSpc>
              <a:spcBef>
                <a:spcPts val="0"/>
              </a:spcBef>
              <a:buClrTx/>
              <a:buSzTx/>
              <a:buNone/>
              <a:defRPr/>
            </a:pPr>
            <a:r>
              <a:rPr lang="en-US"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对于预处理的数据，融合策略选择复杂，要综合考虑数据性质、应用需求和计算资源等因素。并且融合算法计算复杂，对计算资源要求高，对于不同数据格式等情况，需要复杂的数据转换工具，处理大规模数据时计算负担重。</a:t>
            </a:r>
            <a:r>
              <a:rPr lang="en-US" altLang="zh-CN"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endParaRPr lang="en-US" altLang="zh-CN" sz="14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None/>
              <a:defRPr/>
            </a:pPr>
            <a:r>
              <a:rPr lang="en-US" altLang="zh-CN"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lang="zh-CN" altLang="en-US"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依据健康评估模型进行融合数据。</a:t>
            </a:r>
            <a:r>
              <a:rPr lang="zh-CN" altLang="zh-CN" sz="1400" dirty="0">
                <a:solidFill>
                  <a:schemeClr val="bg1"/>
                </a:solidFill>
                <a:sym typeface="+mn-ea"/>
              </a:rPr>
              <a:t>综合洞察评分。多源数据的整合为用户提供了一个全面的综合视角，能够更深入地理解项目的各个方面。</a:t>
            </a:r>
            <a:endPar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None/>
              <a:defRPr/>
            </a:pPr>
            <a:r>
              <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融合过程缺失文件处理：</a:t>
            </a:r>
            <a:endPar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None/>
              <a:defRPr/>
            </a:pPr>
            <a:r>
              <a:rPr lang="en-US"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当某些文件不存在时所采取的应对措施。无法搜索相应文件路径时，采用填充的方法，np.zeros将数据补充完整进行运算，继续处理其他可用数据，对于其他一些复杂数据的缺失，则采用特定的判断，对该维度的评分进行默认设置，防止因数据缺失而导致代码编译错误</a:t>
            </a:r>
            <a:r>
              <a:rPr lang="zh-CN"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a:t>
            </a:r>
            <a:endParaRPr lang="zh-CN" sz="14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None/>
              <a:defRPr/>
            </a:pPr>
            <a:endParaRPr lang="zh-CN" altLang="en-US" sz="14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grpSp>
        <p:nvGrpSpPr>
          <p:cNvPr id="3" name="组合 2"/>
          <p:cNvGrpSpPr/>
          <p:nvPr/>
        </p:nvGrpSpPr>
        <p:grpSpPr>
          <a:xfrm>
            <a:off x="504825" y="405132"/>
            <a:ext cx="3357880" cy="853440"/>
            <a:chOff x="835" y="678"/>
            <a:chExt cx="5288" cy="1344"/>
          </a:xfrm>
        </p:grpSpPr>
        <p:sp>
          <p:nvSpPr>
            <p:cNvPr id="7" name="文本框 6"/>
            <p:cNvSpPr txBox="1"/>
            <p:nvPr/>
          </p:nvSpPr>
          <p:spPr>
            <a:xfrm>
              <a:off x="2529" y="842"/>
              <a:ext cx="3594" cy="1016"/>
            </a:xfrm>
            <a:prstGeom prst="rect">
              <a:avLst/>
            </a:prstGeom>
            <a:noFill/>
          </p:spPr>
          <p:txBody>
            <a:bodyPr wrap="square" rtlCol="0">
              <a:spAutoFit/>
            </a:bodyPr>
            <a:p>
              <a:pPr algn="l"/>
              <a:r>
                <a:rPr lang="zh-CN" altLang="en-US" sz="3600" b="1" dirty="0">
                  <a:solidFill>
                    <a:srgbClr val="8AFEFE"/>
                  </a:solidFill>
                  <a:latin typeface="Arial" panose="020B0604020202020204"/>
                  <a:ea typeface="微软雅黑" panose="020B0503020204020204" pitchFamily="34" charset="-122"/>
                  <a:sym typeface="Arial" panose="020B0604020202020204"/>
                </a:rPr>
                <a:t>技术难点</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12" name="图片 11" descr="蓝色星球03"/>
            <p:cNvPicPr>
              <a:picLocks noChangeAspect="1"/>
            </p:cNvPicPr>
            <p:nvPr/>
          </p:nvPicPr>
          <p:blipFill>
            <a:blip r:embed="rId3"/>
            <a:srcRect/>
            <a:stretch>
              <a:fillRect/>
            </a:stretch>
          </p:blipFill>
          <p:spPr>
            <a:xfrm>
              <a:off x="835" y="678"/>
              <a:ext cx="1694" cy="1344"/>
            </a:xfrm>
            <a:prstGeom prst="rect">
              <a:avLst/>
            </a:prstGeom>
          </p:spPr>
        </p:pic>
      </p:grpSp>
      <p:sp>
        <p:nvSpPr>
          <p:cNvPr id="19" name="文本框 18"/>
          <p:cNvSpPr txBox="1"/>
          <p:nvPr/>
        </p:nvSpPr>
        <p:spPr>
          <a:xfrm>
            <a:off x="1149350" y="1401445"/>
            <a:ext cx="340868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en-US" altLang="zh-CN" sz="3200" b="1" dirty="0">
                <a:solidFill>
                  <a:srgbClr val="8AFEFE"/>
                </a:solidFill>
                <a:latin typeface="黑体" panose="02010609060101010101" charset="-122"/>
                <a:ea typeface="黑体" panose="02010609060101010101" charset="-122"/>
                <a:sym typeface="Arial" panose="020B0604020202020204"/>
              </a:rPr>
              <a:t>2.</a:t>
            </a:r>
            <a:r>
              <a:rPr lang="zh-CN" altLang="en-US" sz="3200" b="1" dirty="0">
                <a:solidFill>
                  <a:srgbClr val="8AFEFE"/>
                </a:solidFill>
                <a:latin typeface="黑体" panose="02010609060101010101" charset="-122"/>
                <a:ea typeface="黑体" panose="02010609060101010101" charset="-122"/>
                <a:sym typeface="Arial" panose="020B0604020202020204"/>
              </a:rPr>
              <a:t>融合数据</a:t>
            </a:r>
            <a:r>
              <a:rPr lang="zh-CN" altLang="en-US" sz="3200" b="1" dirty="0">
                <a:solidFill>
                  <a:srgbClr val="8AFEFE"/>
                </a:solidFill>
                <a:latin typeface="黑体" panose="02010609060101010101" charset="-122"/>
                <a:ea typeface="黑体" panose="02010609060101010101" charset="-122"/>
                <a:sym typeface="Arial" panose="020B0604020202020204"/>
              </a:rPr>
              <a:t>算法</a:t>
            </a:r>
            <a:endParaRPr lang="zh-CN" altLang="en-US" sz="3200" b="1" dirty="0">
              <a:solidFill>
                <a:srgbClr val="8AFEFE"/>
              </a:solidFill>
              <a:latin typeface="黑体" panose="02010609060101010101" charset="-122"/>
              <a:ea typeface="黑体" panose="02010609060101010101"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6" grpId="0"/>
      <p:bldP spid="1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49351" y="2271396"/>
            <a:ext cx="4342765" cy="1430020"/>
            <a:chOff x="2947" y="3651"/>
            <a:chExt cx="6839" cy="2252"/>
          </a:xfrm>
        </p:grpSpPr>
        <p:sp>
          <p:nvSpPr>
            <p:cNvPr id="32" name="TextBox 13"/>
            <p:cNvSpPr txBox="1"/>
            <p:nvPr/>
          </p:nvSpPr>
          <p:spPr>
            <a:xfrm>
              <a:off x="2947" y="3651"/>
              <a:ext cx="1745" cy="387"/>
            </a:xfrm>
            <a:prstGeom prst="rect">
              <a:avLst/>
            </a:prstGeom>
            <a:noFill/>
          </p:spPr>
          <p:txBody>
            <a:bodyPr wrap="square" lIns="0" tIns="0" rIns="0" bIns="0">
              <a:spAutoFit/>
            </a:bodyPr>
            <a:lstStyle/>
            <a:p>
              <a:pPr algn="l" defTabSz="912495">
                <a:spcBef>
                  <a:spcPct val="20000"/>
                </a:spcBef>
                <a:defRPr/>
              </a:pPr>
              <a:r>
                <a:rPr lang="en-US" sz="1600" b="1" dirty="0">
                  <a:solidFill>
                    <a:srgbClr val="8AFEFE"/>
                  </a:solidFill>
                  <a:latin typeface="Arial" panose="020B0604020202020204"/>
                  <a:ea typeface="微软雅黑" panose="020B0503020204020204" pitchFamily="34" charset="-122"/>
                  <a:cs typeface="+mn-ea"/>
                  <a:sym typeface="Arial" panose="020B0604020202020204"/>
                </a:rPr>
                <a:t>准备数据源</a:t>
              </a:r>
              <a:endParaRPr lang="en-US" sz="1600" b="1" dirty="0">
                <a:solidFill>
                  <a:srgbClr val="8AFEFE"/>
                </a:solidFill>
                <a:latin typeface="Arial" panose="020B0604020202020204"/>
                <a:ea typeface="微软雅黑" panose="020B0503020204020204" pitchFamily="34" charset="-122"/>
                <a:cs typeface="+mn-ea"/>
                <a:sym typeface="Arial" panose="020B0604020202020204"/>
              </a:endParaRPr>
            </a:p>
          </p:txBody>
        </p:sp>
        <p:sp>
          <p:nvSpPr>
            <p:cNvPr id="33" name="TextBox 13"/>
            <p:cNvSpPr txBox="1"/>
            <p:nvPr/>
          </p:nvSpPr>
          <p:spPr>
            <a:xfrm>
              <a:off x="2947" y="4142"/>
              <a:ext cx="6839" cy="1761"/>
            </a:xfrm>
            <a:prstGeom prst="rect">
              <a:avLst/>
            </a:prstGeom>
            <a:noFill/>
          </p:spPr>
          <p:txBody>
            <a:bodyPr wrap="square" lIns="0" tIns="0" rIns="0" bIns="0">
              <a:spAutoFit/>
            </a:bodyPr>
            <a:lstStyle/>
            <a:p>
              <a:pPr algn="l" defTabSz="912495" fontAlgn="auto">
                <a:lnSpc>
                  <a:spcPct val="130000"/>
                </a:lnSpc>
                <a:spcBef>
                  <a:spcPts val="0"/>
                </a:spcBef>
                <a:defRPr/>
              </a:pPr>
              <a:r>
                <a:rPr lang="en-US"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将计算的所有数据保存在一个csv文件中，并且计算最终评分，然后通过DataEase的数据源管理界面连接此CSV文件创建数据集（all），指定数据类型和主键以确保正确解析，以便构建可视化大屏。</a:t>
              </a:r>
              <a:endPar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grpSp>
      <p:grpSp>
        <p:nvGrpSpPr>
          <p:cNvPr id="7" name="组合 6"/>
          <p:cNvGrpSpPr/>
          <p:nvPr/>
        </p:nvGrpSpPr>
        <p:grpSpPr>
          <a:xfrm>
            <a:off x="1066166" y="3954781"/>
            <a:ext cx="10297795" cy="2548255"/>
            <a:chOff x="2947" y="3651"/>
            <a:chExt cx="16217" cy="4013"/>
          </a:xfrm>
        </p:grpSpPr>
        <p:sp>
          <p:nvSpPr>
            <p:cNvPr id="9" name="TextBox 13"/>
            <p:cNvSpPr txBox="1"/>
            <p:nvPr/>
          </p:nvSpPr>
          <p:spPr>
            <a:xfrm>
              <a:off x="2947" y="3651"/>
              <a:ext cx="2981" cy="387"/>
            </a:xfrm>
            <a:prstGeom prst="rect">
              <a:avLst/>
            </a:prstGeom>
            <a:noFill/>
          </p:spPr>
          <p:txBody>
            <a:bodyPr wrap="square" lIns="0" tIns="0" rIns="0" bIns="0">
              <a:spAutoFit/>
            </a:bodyPr>
            <a:lstStyle/>
            <a:p>
              <a:pPr algn="l" defTabSz="912495">
                <a:spcBef>
                  <a:spcPct val="20000"/>
                </a:spcBef>
                <a:defRPr/>
              </a:pPr>
              <a:r>
                <a:rPr lang="en-US" sz="1600" b="1" dirty="0">
                  <a:solidFill>
                    <a:srgbClr val="8AFEFE"/>
                  </a:solidFill>
                  <a:latin typeface="Arial" panose="020B0604020202020204"/>
                  <a:ea typeface="微软雅黑" panose="020B0503020204020204" pitchFamily="34" charset="-122"/>
                  <a:cs typeface="+mn-ea"/>
                  <a:sym typeface="Arial" panose="020B0604020202020204"/>
                </a:rPr>
                <a:t>可视化大屏设计</a:t>
              </a:r>
              <a:endParaRPr lang="en-US" sz="1600" b="1" dirty="0">
                <a:solidFill>
                  <a:srgbClr val="8AFEFE"/>
                </a:solidFill>
                <a:latin typeface="Arial" panose="020B0604020202020204"/>
                <a:ea typeface="微软雅黑" panose="020B0503020204020204" pitchFamily="34" charset="-122"/>
                <a:cs typeface="+mn-ea"/>
                <a:sym typeface="Arial" panose="020B0604020202020204"/>
              </a:endParaRPr>
            </a:p>
          </p:txBody>
        </p:sp>
        <p:sp>
          <p:nvSpPr>
            <p:cNvPr id="8" name="TextBox 13"/>
            <p:cNvSpPr txBox="1"/>
            <p:nvPr/>
          </p:nvSpPr>
          <p:spPr>
            <a:xfrm>
              <a:off x="2947" y="4142"/>
              <a:ext cx="16217" cy="3522"/>
            </a:xfrm>
            <a:prstGeom prst="rect">
              <a:avLst/>
            </a:prstGeom>
            <a:noFill/>
          </p:spPr>
          <p:txBody>
            <a:bodyPr wrap="square" lIns="0" tIns="0" rIns="0" bIns="0">
              <a:spAutoFit/>
            </a:bodyPr>
            <a:lstStyle/>
            <a:p>
              <a:pPr algn="l" defTabSz="912495" fontAlgn="auto">
                <a:lnSpc>
                  <a:spcPct val="130000"/>
                </a:lnSpc>
                <a:spcBef>
                  <a:spcPts val="0"/>
                </a:spcBef>
                <a:buClrTx/>
                <a:buSzTx/>
                <a:buFontTx/>
                <a:defRPr/>
              </a:pPr>
              <a:r>
                <a:rPr lang="en-US"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选择合适的可视化大屏模板，规划整体布局，添加含有上述数据集的明细表，供全局浏览所有开源项目相关维度数据。此外，还添加查询组件与之相联系，能够按照项目名称查询特定的维度与健康度数据，在明细表的指标一栏，可以根据不同的维度对所有开源项目进行升序或降序排序，以便更好理解与分析不同维度的指标。</a:t>
              </a:r>
              <a:endPar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FontTx/>
                <a:defRPr/>
              </a:pPr>
              <a:r>
                <a:rPr lang="en-US"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同时，对于一些更直观的</a:t>
              </a:r>
              <a:r>
                <a:rPr lang="en-US"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opendigger 指标数据，例如，star值，贡献者数量，fork值还有统计月份，则构建指标卡直接展现，并且同样可以随着查询组件对所有开源项目的上述数据进行查询，更加直观地感受数据。</a:t>
              </a:r>
              <a:endPar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a:p>
              <a:pPr algn="l" defTabSz="912495" fontAlgn="auto">
                <a:lnSpc>
                  <a:spcPct val="130000"/>
                </a:lnSpc>
                <a:spcBef>
                  <a:spcPts val="0"/>
                </a:spcBef>
                <a:buClrTx/>
                <a:buSzTx/>
                <a:buFontTx/>
                <a:defRPr/>
              </a:pPr>
              <a:r>
                <a:rPr lang="en-US"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另外还通过条形图直</a:t>
              </a:r>
              <a:r>
                <a:rPr lang="zh-CN"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观</a:t>
              </a:r>
              <a:r>
                <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rPr>
                <a:t>展示了 Top10 项目的健康度和项目贡献者数量，以及统计的项目规模数，最后将计算的四个维度（项目活跃度，社区参与度，代码质量，用户反馈）和项目健康度的评分中位值展示，表现维度的中等水平，明确每个开源项目的维度是否位于中等水平之上。</a:t>
              </a:r>
              <a:endParaRPr sz="14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grpSp>
      <p:pic>
        <p:nvPicPr>
          <p:cNvPr id="16" name="图片 15" descr="蓝色星球01"/>
          <p:cNvPicPr>
            <a:picLocks noChangeAspect="1"/>
          </p:cNvPicPr>
          <p:nvPr/>
        </p:nvPicPr>
        <p:blipFill>
          <a:blip r:embed="rId1">
            <a:lum bright="6000"/>
          </a:blip>
          <a:srcRect/>
          <a:stretch>
            <a:fillRect/>
          </a:stretch>
        </p:blipFill>
        <p:spPr>
          <a:xfrm rot="15360000">
            <a:off x="404495" y="2303781"/>
            <a:ext cx="504190" cy="499111"/>
          </a:xfrm>
          <a:prstGeom prst="rect">
            <a:avLst/>
          </a:prstGeom>
          <a:effectLst>
            <a:outerShdw blurRad="901700" sx="102000" sy="102000" algn="ctr" rotWithShape="0">
              <a:prstClr val="black">
                <a:alpha val="40000"/>
              </a:prstClr>
            </a:outerShdw>
          </a:effectLst>
        </p:spPr>
      </p:pic>
      <p:pic>
        <p:nvPicPr>
          <p:cNvPr id="19" name="图片 18" descr="蓝色星球01"/>
          <p:cNvPicPr>
            <a:picLocks noChangeAspect="1"/>
          </p:cNvPicPr>
          <p:nvPr/>
        </p:nvPicPr>
        <p:blipFill>
          <a:blip r:embed="rId1">
            <a:lum bright="6000"/>
          </a:blip>
          <a:srcRect/>
          <a:stretch>
            <a:fillRect/>
          </a:stretch>
        </p:blipFill>
        <p:spPr>
          <a:xfrm rot="10980000">
            <a:off x="404496" y="3967480"/>
            <a:ext cx="504191" cy="499110"/>
          </a:xfrm>
          <a:prstGeom prst="rect">
            <a:avLst/>
          </a:prstGeom>
          <a:effectLst>
            <a:outerShdw blurRad="901700" sx="102000" sy="102000" algn="ctr" rotWithShape="0">
              <a:prstClr val="black">
                <a:alpha val="40000"/>
              </a:prstClr>
            </a:outerShdw>
          </a:effectLst>
        </p:spPr>
      </p:pic>
      <p:grpSp>
        <p:nvGrpSpPr>
          <p:cNvPr id="21" name="组合 20"/>
          <p:cNvGrpSpPr/>
          <p:nvPr/>
        </p:nvGrpSpPr>
        <p:grpSpPr>
          <a:xfrm>
            <a:off x="504825" y="405132"/>
            <a:ext cx="3357880" cy="853440"/>
            <a:chOff x="835" y="678"/>
            <a:chExt cx="5288" cy="1344"/>
          </a:xfrm>
        </p:grpSpPr>
        <p:sp>
          <p:nvSpPr>
            <p:cNvPr id="22" name="文本框 21"/>
            <p:cNvSpPr txBox="1"/>
            <p:nvPr/>
          </p:nvSpPr>
          <p:spPr>
            <a:xfrm>
              <a:off x="2529" y="842"/>
              <a:ext cx="3594" cy="1016"/>
            </a:xfrm>
            <a:prstGeom prst="rect">
              <a:avLst/>
            </a:prstGeom>
            <a:noFill/>
          </p:spPr>
          <p:txBody>
            <a:bodyPr wrap="square" rtlCol="0">
              <a:spAutoFit/>
            </a:bodyPr>
            <a:p>
              <a:pPr algn="l"/>
              <a:r>
                <a:rPr lang="zh-CN" altLang="en-US" sz="3600" b="1" dirty="0">
                  <a:solidFill>
                    <a:srgbClr val="8AFEFE"/>
                  </a:solidFill>
                  <a:latin typeface="Arial" panose="020B0604020202020204"/>
                  <a:ea typeface="微软雅黑" panose="020B0503020204020204" pitchFamily="34" charset="-122"/>
                  <a:sym typeface="Arial" panose="020B0604020202020204"/>
                </a:rPr>
                <a:t>技术难点</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23" name="图片 22" descr="蓝色星球03"/>
            <p:cNvPicPr>
              <a:picLocks noChangeAspect="1"/>
            </p:cNvPicPr>
            <p:nvPr/>
          </p:nvPicPr>
          <p:blipFill>
            <a:blip r:embed="rId2"/>
            <a:srcRect/>
            <a:stretch>
              <a:fillRect/>
            </a:stretch>
          </p:blipFill>
          <p:spPr>
            <a:xfrm>
              <a:off x="835" y="678"/>
              <a:ext cx="1694" cy="1344"/>
            </a:xfrm>
            <a:prstGeom prst="rect">
              <a:avLst/>
            </a:prstGeom>
          </p:spPr>
        </p:pic>
      </p:grpSp>
      <p:sp>
        <p:nvSpPr>
          <p:cNvPr id="24" name="文本框 23"/>
          <p:cNvSpPr txBox="1"/>
          <p:nvPr/>
        </p:nvSpPr>
        <p:spPr>
          <a:xfrm>
            <a:off x="1149350" y="1401445"/>
            <a:ext cx="467614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en-US" sz="3200" b="1" dirty="0">
                <a:solidFill>
                  <a:srgbClr val="8AFEFE"/>
                </a:solidFill>
                <a:latin typeface="黑体" panose="02010609060101010101" charset="-122"/>
                <a:ea typeface="黑体" panose="02010609060101010101" charset="-122"/>
                <a:sym typeface="Arial" panose="020B0604020202020204"/>
              </a:rPr>
              <a:t>3.DataEase</a:t>
            </a:r>
            <a:r>
              <a:rPr lang="zh-CN" altLang="en-US" sz="3200" b="1" dirty="0">
                <a:solidFill>
                  <a:srgbClr val="8AFEFE"/>
                </a:solidFill>
                <a:latin typeface="黑体" panose="02010609060101010101" charset="-122"/>
                <a:ea typeface="黑体" panose="02010609060101010101" charset="-122"/>
                <a:sym typeface="Arial" panose="020B0604020202020204"/>
              </a:rPr>
              <a:t>可视化</a:t>
            </a:r>
            <a:r>
              <a:rPr lang="zh-CN" altLang="en-US" sz="3200" b="1" dirty="0">
                <a:solidFill>
                  <a:srgbClr val="8AFEFE"/>
                </a:solidFill>
                <a:latin typeface="黑体" panose="02010609060101010101" charset="-122"/>
                <a:ea typeface="黑体" panose="02010609060101010101" charset="-122"/>
                <a:sym typeface="Arial" panose="020B0604020202020204"/>
              </a:rPr>
              <a:t>大屏</a:t>
            </a:r>
            <a:endParaRPr lang="zh-CN" altLang="en-US" sz="3200" b="1" dirty="0">
              <a:solidFill>
                <a:srgbClr val="8AFEFE"/>
              </a:solidFill>
              <a:latin typeface="黑体" panose="02010609060101010101" charset="-122"/>
              <a:ea typeface="黑体" panose="02010609060101010101" charset="-122"/>
              <a:sym typeface="Arial" panose="020B0604020202020204"/>
            </a:endParaRPr>
          </a:p>
        </p:txBody>
      </p:sp>
      <p:pic>
        <p:nvPicPr>
          <p:cNvPr id="25" name="图片 4" descr="开源项目多维度健康评估 (1)"/>
          <p:cNvPicPr>
            <a:picLocks noChangeAspect="1"/>
          </p:cNvPicPr>
          <p:nvPr/>
        </p:nvPicPr>
        <p:blipFill>
          <a:blip r:embed="rId3"/>
          <a:stretch>
            <a:fillRect/>
          </a:stretch>
        </p:blipFill>
        <p:spPr>
          <a:xfrm>
            <a:off x="5901055" y="509270"/>
            <a:ext cx="5375275" cy="3021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3" presetClass="entr" presetSubtype="1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c762cb8620d83"/>
          <p:cNvPicPr>
            <a:picLocks noChangeAspect="1"/>
          </p:cNvPicPr>
          <p:nvPr/>
        </p:nvPicPr>
        <p:blipFill>
          <a:blip r:embed="rId1">
            <a:lum contrast="-12000"/>
          </a:blip>
          <a:stretch>
            <a:fillRect/>
          </a:stretch>
        </p:blipFill>
        <p:spPr>
          <a:xfrm>
            <a:off x="3175000" y="1229995"/>
            <a:ext cx="5842000" cy="4914900"/>
          </a:xfrm>
          <a:prstGeom prst="rect">
            <a:avLst/>
          </a:prstGeom>
          <a:effectLst>
            <a:outerShdw blurRad="787400" sx="102000" sy="102000" algn="ctr" rotWithShape="0">
              <a:prstClr val="black">
                <a:alpha val="40000"/>
              </a:prstClr>
            </a:outerShdw>
          </a:effectLst>
        </p:spPr>
      </p:pic>
      <p:sp>
        <p:nvSpPr>
          <p:cNvPr id="15" name="文本框 14"/>
          <p:cNvSpPr txBox="1"/>
          <p:nvPr/>
        </p:nvSpPr>
        <p:spPr>
          <a:xfrm>
            <a:off x="4966335" y="2905125"/>
            <a:ext cx="2282191" cy="521970"/>
          </a:xfrm>
          <a:prstGeom prst="rect">
            <a:avLst/>
          </a:prstGeom>
          <a:noFill/>
        </p:spPr>
        <p:txBody>
          <a:bodyPr wrap="square" rtlCol="0">
            <a:spAutoFit/>
          </a:bodyPr>
          <a:lstStyle/>
          <a:p>
            <a:pPr algn="dist"/>
            <a:r>
              <a:rPr lang="en-US" altLang="zh-CN" sz="2800" dirty="0">
                <a:solidFill>
                  <a:schemeClr val="bg1"/>
                </a:solidFill>
                <a:latin typeface="Arial" panose="020B0604020202020204"/>
                <a:ea typeface="微软雅黑" panose="020B0503020204020204" pitchFamily="34" charset="-122"/>
                <a:sym typeface="Arial" panose="020B0604020202020204"/>
              </a:rPr>
              <a:t>PART.05</a:t>
            </a:r>
            <a:endParaRPr lang="en-US" altLang="zh-CN" sz="2800" dirty="0">
              <a:solidFill>
                <a:schemeClr val="bg1"/>
              </a:solidFill>
              <a:latin typeface="Arial" panose="020B0604020202020204"/>
              <a:ea typeface="微软雅黑" panose="020B0503020204020204" pitchFamily="34" charset="-122"/>
              <a:sym typeface="Arial" panose="020B0604020202020204"/>
            </a:endParaRPr>
          </a:p>
        </p:txBody>
      </p:sp>
      <p:sp>
        <p:nvSpPr>
          <p:cNvPr id="14" name="文本框 13"/>
          <p:cNvSpPr txBox="1"/>
          <p:nvPr/>
        </p:nvSpPr>
        <p:spPr>
          <a:xfrm>
            <a:off x="3091180" y="3515995"/>
            <a:ext cx="6009005" cy="706755"/>
          </a:xfrm>
          <a:prstGeom prst="rect">
            <a:avLst/>
          </a:prstGeom>
          <a:noFill/>
        </p:spPr>
        <p:txBody>
          <a:bodyPr wrap="square" rtlCol="0">
            <a:spAutoFit/>
          </a:bodyPr>
          <a:lstStyle/>
          <a:p>
            <a:pPr algn="ctr"/>
            <a:r>
              <a:rPr lang="en-US" altLang="zh-CN" sz="4000" b="1" dirty="0">
                <a:solidFill>
                  <a:srgbClr val="8AFEFE"/>
                </a:solidFill>
                <a:latin typeface="Arial" panose="020B0604020202020204"/>
                <a:ea typeface="微软雅黑" panose="020B0503020204020204" pitchFamily="34" charset="-122"/>
                <a:sym typeface="Arial" panose="020B0604020202020204"/>
              </a:rPr>
              <a:t>五、可视化展示与功能</a:t>
            </a:r>
            <a:endParaRPr lang="en-US" altLang="zh-CN" sz="4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2"/>
          <a:srcRect/>
          <a:stretch>
            <a:fillRect/>
          </a:stretch>
        </p:blipFill>
        <p:spPr>
          <a:xfrm>
            <a:off x="2930525" y="1323975"/>
            <a:ext cx="2183131" cy="1732280"/>
          </a:xfrm>
          <a:prstGeom prst="rect">
            <a:avLst/>
          </a:prstGeom>
        </p:spPr>
      </p:pic>
      <p:pic>
        <p:nvPicPr>
          <p:cNvPr id="8" name="图片 7" descr="5c62910c900502"/>
          <p:cNvPicPr>
            <a:picLocks noChangeAspect="1"/>
          </p:cNvPicPr>
          <p:nvPr/>
        </p:nvPicPr>
        <p:blipFill>
          <a:blip r:embed="rId3"/>
          <a:srcRect/>
          <a:stretch>
            <a:fillRect/>
          </a:stretch>
        </p:blipFill>
        <p:spPr>
          <a:xfrm>
            <a:off x="7248526" y="3776347"/>
            <a:ext cx="2820671" cy="1343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4206875" cy="853440"/>
            <a:chOff x="835" y="678"/>
            <a:chExt cx="6625" cy="1344"/>
          </a:xfrm>
        </p:grpSpPr>
        <p:sp>
          <p:nvSpPr>
            <p:cNvPr id="15" name="文本框 14"/>
            <p:cNvSpPr txBox="1"/>
            <p:nvPr/>
          </p:nvSpPr>
          <p:spPr>
            <a:xfrm>
              <a:off x="2329" y="946"/>
              <a:ext cx="5131" cy="871"/>
            </a:xfrm>
            <a:prstGeom prst="rect">
              <a:avLst/>
            </a:prstGeom>
            <a:noFill/>
          </p:spPr>
          <p:txBody>
            <a:bodyPr wrap="square" rtlCol="0">
              <a:spAutoFit/>
            </a:bodyPr>
            <a:lstStyle/>
            <a:p>
              <a:pPr algn="l"/>
              <a:r>
                <a:rPr lang="en-US" altLang="zh-CN" sz="3000" b="1" dirty="0">
                  <a:solidFill>
                    <a:srgbClr val="8AFEFE"/>
                  </a:solidFill>
                  <a:latin typeface="Arial" panose="020B0604020202020204"/>
                  <a:ea typeface="微软雅黑" panose="020B0503020204020204" pitchFamily="34" charset="-122"/>
                  <a:sym typeface="Arial" panose="020B0604020202020204"/>
                </a:rPr>
                <a:t>可视化展示与功能</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sp>
        <p:nvSpPr>
          <p:cNvPr id="24" name="文本框 23"/>
          <p:cNvSpPr txBox="1"/>
          <p:nvPr/>
        </p:nvSpPr>
        <p:spPr>
          <a:xfrm>
            <a:off x="1149350" y="1401445"/>
            <a:ext cx="467614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altLang="en-US" sz="2400" b="1" dirty="0">
                <a:solidFill>
                  <a:srgbClr val="8AFEFE"/>
                </a:solidFill>
                <a:latin typeface="黑体" panose="02010609060101010101" charset="-122"/>
                <a:ea typeface="黑体" panose="02010609060101010101" charset="-122"/>
                <a:sym typeface="Arial" panose="020B0604020202020204"/>
              </a:rPr>
              <a:t>整体呈现</a:t>
            </a:r>
            <a:endParaRPr lang="zh-CN" altLang="en-US" sz="2400" b="1" dirty="0">
              <a:solidFill>
                <a:srgbClr val="8AFEFE"/>
              </a:solidFill>
              <a:latin typeface="黑体" panose="02010609060101010101" charset="-122"/>
              <a:ea typeface="黑体" panose="02010609060101010101" charset="-122"/>
              <a:sym typeface="Arial" panose="020B0604020202020204"/>
            </a:endParaRPr>
          </a:p>
        </p:txBody>
      </p:sp>
      <p:pic>
        <p:nvPicPr>
          <p:cNvPr id="3" name="图片 2" descr="总体(1)"/>
          <p:cNvPicPr>
            <a:picLocks noChangeAspect="1"/>
          </p:cNvPicPr>
          <p:nvPr/>
        </p:nvPicPr>
        <p:blipFill>
          <a:blip r:embed="rId2"/>
          <a:stretch>
            <a:fillRect/>
          </a:stretch>
        </p:blipFill>
        <p:spPr>
          <a:xfrm>
            <a:off x="1633855" y="1979295"/>
            <a:ext cx="8924925" cy="4302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c762cb8620d83"/>
          <p:cNvPicPr>
            <a:picLocks noChangeAspect="1"/>
          </p:cNvPicPr>
          <p:nvPr/>
        </p:nvPicPr>
        <p:blipFill>
          <a:blip r:embed="rId1">
            <a:lum contrast="-12000"/>
          </a:blip>
          <a:stretch>
            <a:fillRect/>
          </a:stretch>
        </p:blipFill>
        <p:spPr>
          <a:xfrm>
            <a:off x="3175000" y="1229995"/>
            <a:ext cx="5842000" cy="4914900"/>
          </a:xfrm>
          <a:prstGeom prst="rect">
            <a:avLst/>
          </a:prstGeom>
          <a:effectLst>
            <a:outerShdw blurRad="787400" sx="102000" sy="102000" algn="ctr" rotWithShape="0">
              <a:prstClr val="black">
                <a:alpha val="40000"/>
              </a:prstClr>
            </a:outerShdw>
          </a:effectLst>
        </p:spPr>
      </p:pic>
      <p:sp>
        <p:nvSpPr>
          <p:cNvPr id="15" name="文本框 14"/>
          <p:cNvSpPr txBox="1"/>
          <p:nvPr/>
        </p:nvSpPr>
        <p:spPr>
          <a:xfrm>
            <a:off x="4966335" y="2905125"/>
            <a:ext cx="2282191" cy="521970"/>
          </a:xfrm>
          <a:prstGeom prst="rect">
            <a:avLst/>
          </a:prstGeom>
          <a:noFill/>
        </p:spPr>
        <p:txBody>
          <a:bodyPr wrap="square" rtlCol="0">
            <a:spAutoFit/>
          </a:bodyPr>
          <a:lstStyle/>
          <a:p>
            <a:pPr algn="dist"/>
            <a:r>
              <a:rPr lang="en-US" altLang="zh-CN" sz="2800" dirty="0">
                <a:solidFill>
                  <a:schemeClr val="bg1"/>
                </a:solidFill>
                <a:latin typeface="Arial" panose="020B0604020202020204"/>
                <a:ea typeface="微软雅黑" panose="020B0503020204020204" pitchFamily="34" charset="-122"/>
                <a:sym typeface="Arial" panose="020B0604020202020204"/>
              </a:rPr>
              <a:t>PART.01</a:t>
            </a:r>
            <a:endParaRPr lang="en-US" altLang="zh-CN" sz="2800" dirty="0">
              <a:solidFill>
                <a:schemeClr val="bg1"/>
              </a:solidFill>
              <a:latin typeface="Arial" panose="020B0604020202020204"/>
              <a:ea typeface="微软雅黑" panose="020B0503020204020204" pitchFamily="34" charset="-122"/>
              <a:sym typeface="Arial" panose="020B0604020202020204"/>
            </a:endParaRPr>
          </a:p>
        </p:txBody>
      </p:sp>
      <p:sp>
        <p:nvSpPr>
          <p:cNvPr id="14" name="文本框 13"/>
          <p:cNvSpPr txBox="1"/>
          <p:nvPr/>
        </p:nvSpPr>
        <p:spPr>
          <a:xfrm>
            <a:off x="3477260" y="3427095"/>
            <a:ext cx="5260340" cy="706755"/>
          </a:xfrm>
          <a:prstGeom prst="rect">
            <a:avLst/>
          </a:prstGeom>
          <a:noFill/>
        </p:spPr>
        <p:txBody>
          <a:bodyPr wrap="square" rtlCol="0">
            <a:spAutoFit/>
          </a:bodyPr>
          <a:lstStyle/>
          <a:p>
            <a:pPr algn="ctr"/>
            <a:r>
              <a:rPr lang="en-US" altLang="zh-CN" sz="4000" b="1" dirty="0">
                <a:solidFill>
                  <a:srgbClr val="8AFEFE"/>
                </a:solidFill>
                <a:latin typeface="黑体" panose="02010609060101010101" charset="-122"/>
                <a:ea typeface="黑体" panose="02010609060101010101" charset="-122"/>
                <a:sym typeface="Arial" panose="020B0604020202020204"/>
              </a:rPr>
              <a:t>一、项目背景与简介</a:t>
            </a:r>
            <a:endParaRPr lang="en-US" altLang="zh-CN" sz="4000" b="1" dirty="0">
              <a:solidFill>
                <a:srgbClr val="8AFEFE"/>
              </a:solidFill>
              <a:latin typeface="黑体" panose="02010609060101010101" charset="-122"/>
              <a:ea typeface="黑体" panose="02010609060101010101" charset="-122"/>
              <a:sym typeface="Arial" panose="020B0604020202020204"/>
            </a:endParaRPr>
          </a:p>
        </p:txBody>
      </p:sp>
      <p:pic>
        <p:nvPicPr>
          <p:cNvPr id="5" name="图片 4" descr="蓝色星球03"/>
          <p:cNvPicPr>
            <a:picLocks noChangeAspect="1"/>
          </p:cNvPicPr>
          <p:nvPr/>
        </p:nvPicPr>
        <p:blipFill>
          <a:blip r:embed="rId2"/>
          <a:srcRect/>
          <a:stretch>
            <a:fillRect/>
          </a:stretch>
        </p:blipFill>
        <p:spPr>
          <a:xfrm>
            <a:off x="2930525" y="1323975"/>
            <a:ext cx="2183131" cy="1732280"/>
          </a:xfrm>
          <a:prstGeom prst="rect">
            <a:avLst/>
          </a:prstGeom>
        </p:spPr>
      </p:pic>
      <p:pic>
        <p:nvPicPr>
          <p:cNvPr id="8" name="图片 7" descr="5c62910c900502"/>
          <p:cNvPicPr>
            <a:picLocks noChangeAspect="1"/>
          </p:cNvPicPr>
          <p:nvPr/>
        </p:nvPicPr>
        <p:blipFill>
          <a:blip r:embed="rId3"/>
          <a:srcRect/>
          <a:stretch>
            <a:fillRect/>
          </a:stretch>
        </p:blipFill>
        <p:spPr>
          <a:xfrm>
            <a:off x="7248526" y="3776347"/>
            <a:ext cx="2820671" cy="1343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4206875" cy="853440"/>
            <a:chOff x="835" y="678"/>
            <a:chExt cx="6625" cy="1344"/>
          </a:xfrm>
        </p:grpSpPr>
        <p:sp>
          <p:nvSpPr>
            <p:cNvPr id="15" name="文本框 14"/>
            <p:cNvSpPr txBox="1"/>
            <p:nvPr/>
          </p:nvSpPr>
          <p:spPr>
            <a:xfrm>
              <a:off x="2329" y="946"/>
              <a:ext cx="5131" cy="871"/>
            </a:xfrm>
            <a:prstGeom prst="rect">
              <a:avLst/>
            </a:prstGeom>
            <a:noFill/>
          </p:spPr>
          <p:txBody>
            <a:bodyPr wrap="square" rtlCol="0">
              <a:spAutoFit/>
            </a:bodyPr>
            <a:lstStyle/>
            <a:p>
              <a:pPr algn="l"/>
              <a:r>
                <a:rPr lang="en-US" altLang="zh-CN" sz="3000" b="1" dirty="0">
                  <a:solidFill>
                    <a:srgbClr val="8AFEFE"/>
                  </a:solidFill>
                  <a:latin typeface="Arial" panose="020B0604020202020204"/>
                  <a:ea typeface="微软雅黑" panose="020B0503020204020204" pitchFamily="34" charset="-122"/>
                  <a:sym typeface="Arial" panose="020B0604020202020204"/>
                </a:rPr>
                <a:t>可视化展示与功能</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sp>
        <p:nvSpPr>
          <p:cNvPr id="24" name="文本框 23"/>
          <p:cNvSpPr txBox="1"/>
          <p:nvPr/>
        </p:nvSpPr>
        <p:spPr>
          <a:xfrm>
            <a:off x="1149350" y="1401445"/>
            <a:ext cx="467614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altLang="en-US" sz="2400" b="1" dirty="0">
                <a:solidFill>
                  <a:srgbClr val="8AFEFE"/>
                </a:solidFill>
                <a:latin typeface="黑体" panose="02010609060101010101" charset="-122"/>
                <a:ea typeface="黑体" panose="02010609060101010101" charset="-122"/>
                <a:sym typeface="Arial" panose="020B0604020202020204"/>
              </a:rPr>
              <a:t>相关</a:t>
            </a:r>
            <a:r>
              <a:rPr lang="zh-CN" altLang="en-US" sz="2400" b="1" dirty="0">
                <a:solidFill>
                  <a:srgbClr val="8AFEFE"/>
                </a:solidFill>
                <a:latin typeface="黑体" panose="02010609060101010101" charset="-122"/>
                <a:ea typeface="黑体" panose="02010609060101010101" charset="-122"/>
                <a:sym typeface="Arial" panose="020B0604020202020204"/>
              </a:rPr>
              <a:t>功能</a:t>
            </a:r>
            <a:endParaRPr lang="zh-CN" altLang="en-US" sz="2400" b="1" dirty="0">
              <a:solidFill>
                <a:srgbClr val="8AFEFE"/>
              </a:solidFill>
              <a:latin typeface="黑体" panose="02010609060101010101" charset="-122"/>
              <a:ea typeface="黑体" panose="02010609060101010101" charset="-122"/>
              <a:sym typeface="Arial" panose="020B0604020202020204"/>
            </a:endParaRPr>
          </a:p>
        </p:txBody>
      </p:sp>
      <p:grpSp>
        <p:nvGrpSpPr>
          <p:cNvPr id="17" name="组合 16"/>
          <p:cNvGrpSpPr/>
          <p:nvPr/>
        </p:nvGrpSpPr>
        <p:grpSpPr>
          <a:xfrm>
            <a:off x="1315721" y="2109471"/>
            <a:ext cx="4342765" cy="1911350"/>
            <a:chOff x="2947" y="3651"/>
            <a:chExt cx="6839" cy="3010"/>
          </a:xfrm>
        </p:grpSpPr>
        <p:sp>
          <p:nvSpPr>
            <p:cNvPr id="32" name="TextBox 13"/>
            <p:cNvSpPr txBox="1"/>
            <p:nvPr/>
          </p:nvSpPr>
          <p:spPr>
            <a:xfrm>
              <a:off x="2947" y="3651"/>
              <a:ext cx="1745" cy="387"/>
            </a:xfrm>
            <a:prstGeom prst="rect">
              <a:avLst/>
            </a:prstGeom>
            <a:noFill/>
          </p:spPr>
          <p:txBody>
            <a:bodyPr wrap="square" lIns="0" tIns="0" rIns="0" bIns="0">
              <a:spAutoFit/>
            </a:bodyPr>
            <a:p>
              <a:pPr algn="l" defTabSz="912495">
                <a:spcBef>
                  <a:spcPct val="20000"/>
                </a:spcBef>
                <a:defRPr/>
              </a:pPr>
              <a:r>
                <a:rPr lang="zh-CN" altLang="en-US" sz="1600" b="1" dirty="0">
                  <a:solidFill>
                    <a:srgbClr val="8AFEFE"/>
                  </a:solidFill>
                  <a:latin typeface="Arial" panose="020B0604020202020204"/>
                  <a:ea typeface="微软雅黑" panose="020B0503020204020204" pitchFamily="34" charset="-122"/>
                  <a:cs typeface="+mn-ea"/>
                  <a:sym typeface="Arial" panose="020B0604020202020204"/>
                </a:rPr>
                <a:t>查询</a:t>
              </a:r>
              <a:r>
                <a:rPr lang="zh-CN" altLang="en-US" sz="1600" b="1" dirty="0">
                  <a:solidFill>
                    <a:srgbClr val="8AFEFE"/>
                  </a:solidFill>
                  <a:latin typeface="Arial" panose="020B0604020202020204"/>
                  <a:ea typeface="微软雅黑" panose="020B0503020204020204" pitchFamily="34" charset="-122"/>
                  <a:cs typeface="+mn-ea"/>
                  <a:sym typeface="Arial" panose="020B0604020202020204"/>
                </a:rPr>
                <a:t>项目</a:t>
              </a:r>
              <a:endParaRPr lang="zh-CN" altLang="en-US" sz="1600" b="1" dirty="0">
                <a:solidFill>
                  <a:srgbClr val="8AFEFE"/>
                </a:solidFill>
                <a:latin typeface="Arial" panose="020B0604020202020204"/>
                <a:ea typeface="微软雅黑" panose="020B0503020204020204" pitchFamily="34" charset="-122"/>
                <a:cs typeface="+mn-ea"/>
                <a:sym typeface="Arial" panose="020B0604020202020204"/>
              </a:endParaRPr>
            </a:p>
          </p:txBody>
        </p:sp>
        <p:sp>
          <p:nvSpPr>
            <p:cNvPr id="33" name="TextBox 13"/>
            <p:cNvSpPr txBox="1"/>
            <p:nvPr/>
          </p:nvSpPr>
          <p:spPr>
            <a:xfrm>
              <a:off x="2947" y="4142"/>
              <a:ext cx="6839" cy="2519"/>
            </a:xfrm>
            <a:prstGeom prst="rect">
              <a:avLst/>
            </a:prstGeom>
            <a:noFill/>
          </p:spPr>
          <p:txBody>
            <a:bodyPr wrap="square" lIns="0" tIns="0" rIns="0" bIns="0">
              <a:spAutoFit/>
            </a:bodyPr>
            <a:p>
              <a:pPr algn="l" defTabSz="912495" fontAlgn="auto">
                <a:lnSpc>
                  <a:spcPct val="130000"/>
                </a:lnSpc>
                <a:spcBef>
                  <a:spcPts val="0"/>
                </a:spcBef>
                <a:defRPr/>
              </a:pPr>
              <a:r>
                <a:rPr lang="en-US" sz="1600" dirty="0">
                  <a:solidFill>
                    <a:schemeClr val="bg1"/>
                  </a:solidFill>
                  <a:latin typeface="黑体" panose="02010609060101010101" charset="-122"/>
                  <a:ea typeface="黑体" panose="02010609060101010101" charset="-122"/>
                  <a:cs typeface="黑体" panose="02010609060101010101" charset="-122"/>
                  <a:sym typeface="Arial" panose="020B0604020202020204"/>
                </a:rPr>
                <a:t>    </a:t>
              </a:r>
              <a:r>
                <a:rPr sz="1600" dirty="0">
                  <a:solidFill>
                    <a:schemeClr val="bg1"/>
                  </a:solidFill>
                  <a:latin typeface="黑体" panose="02010609060101010101" charset="-122"/>
                  <a:ea typeface="黑体" panose="02010609060101010101" charset="-122"/>
                  <a:cs typeface="黑体" panose="02010609060101010101" charset="-122"/>
                  <a:sym typeface="Arial" panose="020B0604020202020204"/>
                </a:rPr>
                <a:t>查询功能的实现，查询组件位于左上角，能够根据项目名称查询每个项目的指标评分以及最终计算的健康度评分，此外，位于评分表上部分的四个指标数同样与查询组件相联系，当查询时，该指标数会随之改变为对应项目的指标值总数。</a:t>
              </a:r>
              <a:endParaRPr sz="16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grpSp>
      <p:pic>
        <p:nvPicPr>
          <p:cNvPr id="7" name="图片 1"/>
          <p:cNvPicPr>
            <a:picLocks noChangeAspect="1"/>
          </p:cNvPicPr>
          <p:nvPr/>
        </p:nvPicPr>
        <p:blipFill>
          <a:blip r:embed="rId2"/>
          <a:stretch>
            <a:fillRect/>
          </a:stretch>
        </p:blipFill>
        <p:spPr>
          <a:xfrm>
            <a:off x="899160" y="4187825"/>
            <a:ext cx="4759325" cy="2543175"/>
          </a:xfrm>
          <a:prstGeom prst="rect">
            <a:avLst/>
          </a:prstGeom>
          <a:noFill/>
          <a:ln>
            <a:noFill/>
          </a:ln>
        </p:spPr>
      </p:pic>
      <p:pic>
        <p:nvPicPr>
          <p:cNvPr id="4" name="图片 3" descr="查询(1)"/>
          <p:cNvPicPr>
            <a:picLocks noChangeAspect="1"/>
          </p:cNvPicPr>
          <p:nvPr/>
        </p:nvPicPr>
        <p:blipFill>
          <a:blip r:embed="rId3"/>
          <a:stretch>
            <a:fillRect/>
          </a:stretch>
        </p:blipFill>
        <p:spPr>
          <a:xfrm>
            <a:off x="5825490" y="2109470"/>
            <a:ext cx="6229985" cy="3002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4206875" cy="853440"/>
            <a:chOff x="835" y="678"/>
            <a:chExt cx="6625" cy="1344"/>
          </a:xfrm>
        </p:grpSpPr>
        <p:sp>
          <p:nvSpPr>
            <p:cNvPr id="15" name="文本框 14"/>
            <p:cNvSpPr txBox="1"/>
            <p:nvPr/>
          </p:nvSpPr>
          <p:spPr>
            <a:xfrm>
              <a:off x="2329" y="946"/>
              <a:ext cx="5131" cy="871"/>
            </a:xfrm>
            <a:prstGeom prst="rect">
              <a:avLst/>
            </a:prstGeom>
            <a:noFill/>
          </p:spPr>
          <p:txBody>
            <a:bodyPr wrap="square" rtlCol="0">
              <a:spAutoFit/>
            </a:bodyPr>
            <a:lstStyle/>
            <a:p>
              <a:pPr algn="l"/>
              <a:r>
                <a:rPr lang="en-US" altLang="zh-CN" sz="3000" b="1" dirty="0">
                  <a:solidFill>
                    <a:srgbClr val="8AFEFE"/>
                  </a:solidFill>
                  <a:latin typeface="Arial" panose="020B0604020202020204"/>
                  <a:ea typeface="微软雅黑" panose="020B0503020204020204" pitchFamily="34" charset="-122"/>
                  <a:sym typeface="Arial" panose="020B0604020202020204"/>
                </a:rPr>
                <a:t>可视化展示与功能</a:t>
              </a:r>
              <a:endParaRPr lang="en-US" altLang="zh-CN" sz="3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sp>
        <p:nvSpPr>
          <p:cNvPr id="24" name="文本框 23"/>
          <p:cNvSpPr txBox="1"/>
          <p:nvPr/>
        </p:nvSpPr>
        <p:spPr>
          <a:xfrm>
            <a:off x="1149350" y="1401445"/>
            <a:ext cx="467614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zh-CN" altLang="en-US" sz="2400" b="1" dirty="0">
                <a:solidFill>
                  <a:srgbClr val="8AFEFE"/>
                </a:solidFill>
                <a:latin typeface="黑体" panose="02010609060101010101" charset="-122"/>
                <a:ea typeface="黑体" panose="02010609060101010101" charset="-122"/>
                <a:sym typeface="Arial" panose="020B0604020202020204"/>
              </a:rPr>
              <a:t>相关</a:t>
            </a:r>
            <a:r>
              <a:rPr lang="zh-CN" altLang="en-US" sz="2400" b="1" dirty="0">
                <a:solidFill>
                  <a:srgbClr val="8AFEFE"/>
                </a:solidFill>
                <a:latin typeface="黑体" panose="02010609060101010101" charset="-122"/>
                <a:ea typeface="黑体" panose="02010609060101010101" charset="-122"/>
                <a:sym typeface="Arial" panose="020B0604020202020204"/>
              </a:rPr>
              <a:t>功能</a:t>
            </a:r>
            <a:endParaRPr lang="zh-CN" altLang="en-US" sz="2400" b="1" dirty="0">
              <a:solidFill>
                <a:srgbClr val="8AFEFE"/>
              </a:solidFill>
              <a:latin typeface="黑体" panose="02010609060101010101" charset="-122"/>
              <a:ea typeface="黑体" panose="02010609060101010101" charset="-122"/>
              <a:sym typeface="Arial" panose="020B0604020202020204"/>
            </a:endParaRPr>
          </a:p>
        </p:txBody>
      </p:sp>
      <p:grpSp>
        <p:nvGrpSpPr>
          <p:cNvPr id="17" name="组合 16"/>
          <p:cNvGrpSpPr/>
          <p:nvPr/>
        </p:nvGrpSpPr>
        <p:grpSpPr>
          <a:xfrm>
            <a:off x="1315721" y="2109471"/>
            <a:ext cx="4342765" cy="1271270"/>
            <a:chOff x="2947" y="3651"/>
            <a:chExt cx="6839" cy="2002"/>
          </a:xfrm>
        </p:grpSpPr>
        <p:sp>
          <p:nvSpPr>
            <p:cNvPr id="32" name="TextBox 13"/>
            <p:cNvSpPr txBox="1"/>
            <p:nvPr/>
          </p:nvSpPr>
          <p:spPr>
            <a:xfrm>
              <a:off x="2947" y="3651"/>
              <a:ext cx="1745" cy="387"/>
            </a:xfrm>
            <a:prstGeom prst="rect">
              <a:avLst/>
            </a:prstGeom>
            <a:noFill/>
          </p:spPr>
          <p:txBody>
            <a:bodyPr wrap="square" lIns="0" tIns="0" rIns="0" bIns="0">
              <a:spAutoFit/>
            </a:bodyPr>
            <a:p>
              <a:pPr algn="l" defTabSz="912495">
                <a:spcBef>
                  <a:spcPct val="20000"/>
                </a:spcBef>
                <a:defRPr/>
              </a:pPr>
              <a:r>
                <a:rPr lang="zh-CN" altLang="en-US" sz="1600" b="1" dirty="0">
                  <a:solidFill>
                    <a:srgbClr val="8AFEFE"/>
                  </a:solidFill>
                  <a:latin typeface="Arial" panose="020B0604020202020204"/>
                  <a:ea typeface="微软雅黑" panose="020B0503020204020204" pitchFamily="34" charset="-122"/>
                  <a:cs typeface="+mn-ea"/>
                  <a:sym typeface="Arial" panose="020B0604020202020204"/>
                </a:rPr>
                <a:t>表头</a:t>
              </a:r>
              <a:r>
                <a:rPr lang="zh-CN" altLang="en-US" sz="1600" b="1" dirty="0">
                  <a:solidFill>
                    <a:srgbClr val="8AFEFE"/>
                  </a:solidFill>
                  <a:latin typeface="Arial" panose="020B0604020202020204"/>
                  <a:ea typeface="微软雅黑" panose="020B0503020204020204" pitchFamily="34" charset="-122"/>
                  <a:cs typeface="+mn-ea"/>
                  <a:sym typeface="Arial" panose="020B0604020202020204"/>
                </a:rPr>
                <a:t>排序</a:t>
              </a:r>
              <a:endParaRPr lang="zh-CN" altLang="en-US" sz="1600" b="1" dirty="0">
                <a:solidFill>
                  <a:srgbClr val="8AFEFE"/>
                </a:solidFill>
                <a:latin typeface="Arial" panose="020B0604020202020204"/>
                <a:ea typeface="微软雅黑" panose="020B0503020204020204" pitchFamily="34" charset="-122"/>
                <a:cs typeface="+mn-ea"/>
                <a:sym typeface="Arial" panose="020B0604020202020204"/>
              </a:endParaRPr>
            </a:p>
          </p:txBody>
        </p:sp>
        <p:sp>
          <p:nvSpPr>
            <p:cNvPr id="33" name="TextBox 13"/>
            <p:cNvSpPr txBox="1"/>
            <p:nvPr/>
          </p:nvSpPr>
          <p:spPr>
            <a:xfrm>
              <a:off x="2947" y="4142"/>
              <a:ext cx="6839" cy="1511"/>
            </a:xfrm>
            <a:prstGeom prst="rect">
              <a:avLst/>
            </a:prstGeom>
            <a:noFill/>
          </p:spPr>
          <p:txBody>
            <a:bodyPr wrap="square" lIns="0" tIns="0" rIns="0" bIns="0">
              <a:spAutoFit/>
            </a:bodyPr>
            <a:p>
              <a:pPr algn="l" defTabSz="912495" fontAlgn="auto">
                <a:lnSpc>
                  <a:spcPct val="130000"/>
                </a:lnSpc>
                <a:spcBef>
                  <a:spcPts val="0"/>
                </a:spcBef>
                <a:defRPr/>
              </a:pPr>
              <a:r>
                <a:rPr sz="1600" dirty="0">
                  <a:solidFill>
                    <a:schemeClr val="bg1"/>
                  </a:solidFill>
                  <a:latin typeface="黑体" panose="02010609060101010101" charset="-122"/>
                  <a:ea typeface="黑体" panose="02010609060101010101" charset="-122"/>
                  <a:cs typeface="黑体" panose="02010609060101010101" charset="-122"/>
                  <a:sym typeface="Arial" panose="020B0604020202020204"/>
                </a:rPr>
                <a:t>可以根据每个表头指标对所有的开源项目进行排序（升序或降序），迅速洞察开源项目的不同表头指标，从而更快捷地获取特定信息。</a:t>
              </a:r>
              <a:endParaRPr sz="1600" dirty="0">
                <a:solidFill>
                  <a:schemeClr val="bg1"/>
                </a:solidFill>
                <a:latin typeface="黑体" panose="02010609060101010101" charset="-122"/>
                <a:ea typeface="黑体" panose="02010609060101010101" charset="-122"/>
                <a:cs typeface="黑体" panose="02010609060101010101" charset="-122"/>
                <a:sym typeface="Arial" panose="020B0604020202020204"/>
              </a:endParaRPr>
            </a:p>
          </p:txBody>
        </p:sp>
      </p:grpSp>
      <p:pic>
        <p:nvPicPr>
          <p:cNvPr id="8" name="图片 2"/>
          <p:cNvPicPr>
            <a:picLocks noChangeAspect="1"/>
          </p:cNvPicPr>
          <p:nvPr/>
        </p:nvPicPr>
        <p:blipFill>
          <a:blip r:embed="rId2"/>
          <a:stretch>
            <a:fillRect/>
          </a:stretch>
        </p:blipFill>
        <p:spPr>
          <a:xfrm>
            <a:off x="391795" y="3708718"/>
            <a:ext cx="5266690" cy="2800985"/>
          </a:xfrm>
          <a:prstGeom prst="rect">
            <a:avLst/>
          </a:prstGeom>
          <a:noFill/>
          <a:ln>
            <a:noFill/>
          </a:ln>
        </p:spPr>
      </p:pic>
      <p:pic>
        <p:nvPicPr>
          <p:cNvPr id="4" name="图片 3" descr="查询(1)"/>
          <p:cNvPicPr>
            <a:picLocks noChangeAspect="1"/>
          </p:cNvPicPr>
          <p:nvPr/>
        </p:nvPicPr>
        <p:blipFill>
          <a:blip r:embed="rId3"/>
          <a:stretch>
            <a:fillRect/>
          </a:stretch>
        </p:blipFill>
        <p:spPr>
          <a:xfrm>
            <a:off x="5825490" y="1970405"/>
            <a:ext cx="6051550" cy="2917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蓝色星球02"/>
          <p:cNvPicPr>
            <a:picLocks noChangeAspect="1"/>
          </p:cNvPicPr>
          <p:nvPr/>
        </p:nvPicPr>
        <p:blipFill>
          <a:blip r:embed="rId1"/>
          <a:srcRect/>
          <a:stretch>
            <a:fillRect/>
          </a:stretch>
        </p:blipFill>
        <p:spPr>
          <a:xfrm>
            <a:off x="7566661" y="-635"/>
            <a:ext cx="4628515" cy="3060065"/>
          </a:xfrm>
          <a:prstGeom prst="rect">
            <a:avLst/>
          </a:prstGeom>
          <a:effectLst>
            <a:outerShdw blurRad="1206500" dist="38100" dir="8100000" algn="tr" rotWithShape="0">
              <a:prstClr val="black">
                <a:alpha val="40000"/>
              </a:prstClr>
            </a:outerShdw>
          </a:effectLst>
        </p:spPr>
      </p:pic>
      <p:pic>
        <p:nvPicPr>
          <p:cNvPr id="7" name="图片 6" descr="5c762e76d91223"/>
          <p:cNvPicPr>
            <a:picLocks noChangeAspect="1"/>
          </p:cNvPicPr>
          <p:nvPr/>
        </p:nvPicPr>
        <p:blipFill>
          <a:blip r:embed="rId2">
            <a:lum bright="6000"/>
          </a:blip>
          <a:srcRect/>
          <a:stretch>
            <a:fillRect/>
          </a:stretch>
        </p:blipFill>
        <p:spPr>
          <a:xfrm>
            <a:off x="-1905" y="3187067"/>
            <a:ext cx="10058400" cy="3673475"/>
          </a:xfrm>
          <a:prstGeom prst="rect">
            <a:avLst/>
          </a:prstGeom>
          <a:effectLst>
            <a:outerShdw blurRad="1270000" dist="38100" algn="l" rotWithShape="0">
              <a:prstClr val="black">
                <a:alpha val="40000"/>
              </a:prstClr>
            </a:outerShdw>
          </a:effectLst>
        </p:spPr>
      </p:pic>
      <p:pic>
        <p:nvPicPr>
          <p:cNvPr id="8" name="图片 7" descr="5c62910c900502"/>
          <p:cNvPicPr>
            <a:picLocks noChangeAspect="1"/>
          </p:cNvPicPr>
          <p:nvPr/>
        </p:nvPicPr>
        <p:blipFill>
          <a:blip r:embed="rId3"/>
          <a:srcRect/>
          <a:stretch>
            <a:fillRect/>
          </a:stretch>
        </p:blipFill>
        <p:spPr>
          <a:xfrm>
            <a:off x="3519172" y="2954020"/>
            <a:ext cx="7149465" cy="3403600"/>
          </a:xfrm>
          <a:prstGeom prst="rect">
            <a:avLst/>
          </a:prstGeom>
        </p:spPr>
      </p:pic>
      <p:sp>
        <p:nvSpPr>
          <p:cNvPr id="10" name="文本框 9"/>
          <p:cNvSpPr txBox="1"/>
          <p:nvPr/>
        </p:nvSpPr>
        <p:spPr>
          <a:xfrm>
            <a:off x="3246121" y="2871470"/>
            <a:ext cx="4838700" cy="645160"/>
          </a:xfrm>
          <a:prstGeom prst="rect">
            <a:avLst/>
          </a:prstGeom>
          <a:noFill/>
        </p:spPr>
        <p:txBody>
          <a:bodyPr wrap="square" rtlCol="0">
            <a:spAutoFit/>
          </a:bodyPr>
          <a:lstStyle/>
          <a:p>
            <a:pPr algn="dist"/>
            <a:r>
              <a:rPr lang="en-US" sz="3600" b="1">
                <a:solidFill>
                  <a:schemeClr val="bg1"/>
                </a:solidFill>
                <a:latin typeface="Arial" panose="020B0604020202020204"/>
                <a:ea typeface="微软雅黑" panose="020B0503020204020204" pitchFamily="34" charset="-122"/>
                <a:sym typeface="Arial" panose="020B0604020202020204"/>
              </a:rPr>
              <a:t>THANK YOU</a:t>
            </a:r>
            <a:endParaRPr lang="en-US" sz="3600" b="1">
              <a:solidFill>
                <a:schemeClr val="bg1"/>
              </a:solidFill>
              <a:latin typeface="Arial" panose="020B0604020202020204"/>
              <a:ea typeface="微软雅黑" panose="020B0503020204020204" pitchFamily="34"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369695" y="1646556"/>
            <a:ext cx="6039485" cy="3959860"/>
            <a:chOff x="10503" y="2827"/>
            <a:chExt cx="9511" cy="6236"/>
          </a:xfrm>
        </p:grpSpPr>
        <p:sp>
          <p:nvSpPr>
            <p:cNvPr id="16" name="文本框 15"/>
            <p:cNvSpPr txBox="1"/>
            <p:nvPr/>
          </p:nvSpPr>
          <p:spPr>
            <a:xfrm>
              <a:off x="10503" y="4388"/>
              <a:ext cx="9511" cy="4675"/>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en-US"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    </a:t>
              </a:r>
              <a:r>
                <a:rPr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在当今数字化时代，开源软件已经成为技术创新和软件开发的核心驱动力之一。从操作系统到编程语言，再到各种应用程序和服务，开源项目几乎触及了信息技术的每一个角落。随着越来越多的企业和个人依赖于开源解决方案，确保这些项目的健康性和可持续性变得至关重要。然而，开源项目的健康发展面临着一系列挑战。许多项目缺乏透明度，使得外部用户难以评估其内部运作、代码质量和社区支持等关键因素。</a:t>
              </a:r>
              <a:endParaRPr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endParaRPr>
            </a:p>
          </p:txBody>
        </p:sp>
        <p:sp>
          <p:nvSpPr>
            <p:cNvPr id="18" name="文本框 17"/>
            <p:cNvSpPr txBox="1"/>
            <p:nvPr/>
          </p:nvSpPr>
          <p:spPr>
            <a:xfrm>
              <a:off x="10503" y="2827"/>
              <a:ext cx="5768" cy="9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b="1" dirty="0">
                  <a:solidFill>
                    <a:srgbClr val="8AFEFE"/>
                  </a:solidFill>
                  <a:latin typeface="黑体" panose="02010609060101010101" charset="-122"/>
                  <a:ea typeface="黑体" panose="02010609060101010101" charset="-122"/>
                  <a:sym typeface="Arial" panose="020B0604020202020204"/>
                </a:rPr>
                <a:t>项目背景</a:t>
              </a:r>
              <a:endParaRPr lang="zh-CN" altLang="en-US" sz="3200" b="1" dirty="0">
                <a:solidFill>
                  <a:srgbClr val="8AFEFE"/>
                </a:solidFill>
                <a:latin typeface="黑体" panose="02010609060101010101" charset="-122"/>
                <a:ea typeface="黑体" panose="02010609060101010101" charset="-122"/>
                <a:sym typeface="Arial" panose="020B0604020202020204"/>
              </a:endParaRPr>
            </a:p>
          </p:txBody>
        </p:sp>
      </p:grpSp>
      <p:pic>
        <p:nvPicPr>
          <p:cNvPr id="4" name="图片 3" descr="5c762cb8620d82"/>
          <p:cNvPicPr>
            <a:picLocks noChangeAspect="1"/>
          </p:cNvPicPr>
          <p:nvPr/>
        </p:nvPicPr>
        <p:blipFill>
          <a:blip r:embed="rId1"/>
          <a:stretch>
            <a:fillRect/>
          </a:stretch>
        </p:blipFill>
        <p:spPr>
          <a:xfrm>
            <a:off x="6236335" y="438787"/>
            <a:ext cx="6309360" cy="5981065"/>
          </a:xfrm>
          <a:prstGeom prst="rect">
            <a:avLst/>
          </a:prstGeom>
          <a:effectLst>
            <a:outerShdw blurRad="762000" sx="102000" sy="102000" algn="ctr" rotWithShape="0">
              <a:prstClr val="black">
                <a:alpha val="40000"/>
              </a:prstClr>
            </a:outerShdw>
          </a:effectLst>
        </p:spPr>
      </p:pic>
      <p:grpSp>
        <p:nvGrpSpPr>
          <p:cNvPr id="6" name="组合 5"/>
          <p:cNvGrpSpPr/>
          <p:nvPr/>
        </p:nvGrpSpPr>
        <p:grpSpPr>
          <a:xfrm>
            <a:off x="294005" y="465026"/>
            <a:ext cx="5523230" cy="820364"/>
            <a:chOff x="864" y="-249"/>
            <a:chExt cx="8698" cy="2136"/>
          </a:xfrm>
        </p:grpSpPr>
        <p:sp>
          <p:nvSpPr>
            <p:cNvPr id="15" name="文本框 14"/>
            <p:cNvSpPr txBox="1"/>
            <p:nvPr/>
          </p:nvSpPr>
          <p:spPr>
            <a:xfrm>
              <a:off x="2558" y="-101"/>
              <a:ext cx="7004" cy="1680"/>
            </a:xfrm>
            <a:prstGeom prst="rect">
              <a:avLst/>
            </a:prstGeom>
            <a:noFill/>
          </p:spPr>
          <p:txBody>
            <a:bodyPr wrap="square" rtlCol="0">
              <a:spAutoFit/>
            </a:bodyPr>
            <a:lstStyle/>
            <a:p>
              <a:pPr algn="l"/>
              <a:r>
                <a:rPr lang="en-US" altLang="zh-CN" sz="3600" b="1" dirty="0">
                  <a:solidFill>
                    <a:srgbClr val="8AFEFE"/>
                  </a:solidFill>
                  <a:latin typeface="Arial" panose="020B0604020202020204"/>
                  <a:ea typeface="微软雅黑" panose="020B0503020204020204" pitchFamily="34" charset="-122"/>
                  <a:sym typeface="Arial" panose="020B0604020202020204"/>
                </a:rPr>
                <a:t>项目背景与简介</a:t>
              </a:r>
              <a:endParaRPr lang="en-US" altLang="zh-CN" sz="36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2"/>
            <a:srcRect/>
            <a:stretch>
              <a:fillRect/>
            </a:stretch>
          </p:blipFill>
          <p:spPr>
            <a:xfrm>
              <a:off x="864" y="-249"/>
              <a:ext cx="1694" cy="213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3062" y="270999"/>
            <a:ext cx="5644173" cy="879511"/>
            <a:chOff x="651" y="-350"/>
            <a:chExt cx="8911" cy="1872"/>
          </a:xfrm>
        </p:grpSpPr>
        <p:sp>
          <p:nvSpPr>
            <p:cNvPr id="15" name="文本框 14"/>
            <p:cNvSpPr txBox="1"/>
            <p:nvPr/>
          </p:nvSpPr>
          <p:spPr>
            <a:xfrm>
              <a:off x="2558" y="-101"/>
              <a:ext cx="7004" cy="1373"/>
            </a:xfrm>
            <a:prstGeom prst="rect">
              <a:avLst/>
            </a:prstGeom>
            <a:noFill/>
          </p:spPr>
          <p:txBody>
            <a:bodyPr wrap="square" rtlCol="0">
              <a:spAutoFit/>
            </a:bodyPr>
            <a:lstStyle/>
            <a:p>
              <a:pPr algn="l"/>
              <a:r>
                <a:rPr lang="en-US" altLang="zh-CN" sz="3600" b="1" dirty="0">
                  <a:solidFill>
                    <a:srgbClr val="8AFEFE"/>
                  </a:solidFill>
                  <a:latin typeface="Arial" panose="020B0604020202020204"/>
                  <a:ea typeface="微软雅黑" panose="020B0503020204020204" pitchFamily="34" charset="-122"/>
                  <a:sym typeface="Arial" panose="020B0604020202020204"/>
                </a:rPr>
                <a:t>项目背景与简介</a:t>
              </a:r>
              <a:endParaRPr lang="en-US" altLang="zh-CN" sz="36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651" y="-350"/>
              <a:ext cx="1907" cy="1872"/>
            </a:xfrm>
            <a:prstGeom prst="rect">
              <a:avLst/>
            </a:prstGeom>
          </p:spPr>
        </p:pic>
      </p:grpSp>
      <p:grpSp>
        <p:nvGrpSpPr>
          <p:cNvPr id="2" name="组合 1"/>
          <p:cNvGrpSpPr/>
          <p:nvPr/>
        </p:nvGrpSpPr>
        <p:grpSpPr>
          <a:xfrm>
            <a:off x="1369695" y="1674496"/>
            <a:ext cx="6833235" cy="3482975"/>
            <a:chOff x="10503" y="2827"/>
            <a:chExt cx="10761" cy="5485"/>
          </a:xfrm>
        </p:grpSpPr>
        <p:sp>
          <p:nvSpPr>
            <p:cNvPr id="3" name="文本框 2"/>
            <p:cNvSpPr txBox="1"/>
            <p:nvPr/>
          </p:nvSpPr>
          <p:spPr>
            <a:xfrm>
              <a:off x="10503" y="4388"/>
              <a:ext cx="10761" cy="3924"/>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en-US"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    </a:t>
              </a:r>
              <a:r>
                <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开源项目多维度健康评估与可视化》，基于数据相关技术，对开源项目进行数据分析，进而以可视化形式展示，旨在为开源项目的健康状况提供一个全面、客观且易于理解的评估框架。通过引入合理的多维度健康评估体系，结合可视化技术，帮助开源社区、开发者以及企业用户更好地理解和衡量开源项目的实际状态。</a:t>
              </a:r>
              <a:endPar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endParaRPr>
            </a:p>
          </p:txBody>
        </p:sp>
        <p:sp>
          <p:nvSpPr>
            <p:cNvPr id="7" name="文本框 6"/>
            <p:cNvSpPr txBox="1"/>
            <p:nvPr/>
          </p:nvSpPr>
          <p:spPr>
            <a:xfrm>
              <a:off x="10503" y="2827"/>
              <a:ext cx="5768" cy="9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b="1" dirty="0">
                  <a:solidFill>
                    <a:srgbClr val="8AFEFE"/>
                  </a:solidFill>
                  <a:latin typeface="黑体" panose="02010609060101010101" charset="-122"/>
                  <a:ea typeface="黑体" panose="02010609060101010101" charset="-122"/>
                  <a:sym typeface="Arial" panose="020B0604020202020204"/>
                </a:rPr>
                <a:t>项目</a:t>
              </a:r>
              <a:r>
                <a:rPr lang="zh-CN" altLang="en-US" sz="3200" b="1" dirty="0">
                  <a:solidFill>
                    <a:srgbClr val="8AFEFE"/>
                  </a:solidFill>
                  <a:latin typeface="黑体" panose="02010609060101010101" charset="-122"/>
                  <a:ea typeface="黑体" panose="02010609060101010101" charset="-122"/>
                  <a:sym typeface="Arial" panose="020B0604020202020204"/>
                </a:rPr>
                <a:t>简介</a:t>
              </a:r>
              <a:endParaRPr lang="zh-CN" altLang="en-US" sz="3200" b="1" dirty="0">
                <a:solidFill>
                  <a:srgbClr val="8AFEFE"/>
                </a:solidFill>
                <a:latin typeface="黑体" panose="02010609060101010101" charset="-122"/>
                <a:ea typeface="黑体" panose="02010609060101010101" charset="-122"/>
                <a:sym typeface="Arial" panose="020B0604020202020204"/>
              </a:endParaRPr>
            </a:p>
          </p:txBody>
        </p:sp>
      </p:grpSp>
      <p:pic>
        <p:nvPicPr>
          <p:cNvPr id="9" name="图片 8" descr="蓝色星球02"/>
          <p:cNvPicPr>
            <a:picLocks noChangeAspect="1"/>
          </p:cNvPicPr>
          <p:nvPr/>
        </p:nvPicPr>
        <p:blipFill>
          <a:blip r:embed="rId2"/>
          <a:srcRect/>
          <a:stretch>
            <a:fillRect/>
          </a:stretch>
        </p:blipFill>
        <p:spPr>
          <a:xfrm>
            <a:off x="7566661" y="-635"/>
            <a:ext cx="4628515" cy="3060065"/>
          </a:xfrm>
          <a:prstGeom prst="rect">
            <a:avLst/>
          </a:prstGeom>
          <a:effectLst>
            <a:outerShdw blurRad="1206500" dist="38100" dir="8100000" algn="tr" rotWithShape="0">
              <a:prstClr val="black">
                <a:alpha val="40000"/>
              </a:prstClr>
            </a:outerShdw>
          </a:effectLst>
        </p:spPr>
      </p:pic>
      <p:pic>
        <p:nvPicPr>
          <p:cNvPr id="10" name="图片 9" descr="蓝色星球03"/>
          <p:cNvPicPr>
            <a:picLocks noChangeAspect="1"/>
          </p:cNvPicPr>
          <p:nvPr/>
        </p:nvPicPr>
        <p:blipFill>
          <a:blip r:embed="rId3"/>
          <a:srcRect/>
          <a:stretch>
            <a:fillRect/>
          </a:stretch>
        </p:blipFill>
        <p:spPr>
          <a:xfrm>
            <a:off x="9326245" y="3425190"/>
            <a:ext cx="2183131" cy="1732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c762cb8620d83"/>
          <p:cNvPicPr>
            <a:picLocks noChangeAspect="1"/>
          </p:cNvPicPr>
          <p:nvPr/>
        </p:nvPicPr>
        <p:blipFill>
          <a:blip r:embed="rId1">
            <a:lum contrast="-12000"/>
          </a:blip>
          <a:stretch>
            <a:fillRect/>
          </a:stretch>
        </p:blipFill>
        <p:spPr>
          <a:xfrm>
            <a:off x="3175000" y="1229995"/>
            <a:ext cx="5842000" cy="4914900"/>
          </a:xfrm>
          <a:prstGeom prst="rect">
            <a:avLst/>
          </a:prstGeom>
          <a:effectLst>
            <a:outerShdw blurRad="787400" sx="102000" sy="102000" algn="ctr" rotWithShape="0">
              <a:prstClr val="black">
                <a:alpha val="40000"/>
              </a:prstClr>
            </a:outerShdw>
          </a:effectLst>
        </p:spPr>
      </p:pic>
      <p:sp>
        <p:nvSpPr>
          <p:cNvPr id="15" name="文本框 14"/>
          <p:cNvSpPr txBox="1"/>
          <p:nvPr/>
        </p:nvSpPr>
        <p:spPr>
          <a:xfrm>
            <a:off x="4966335" y="2905125"/>
            <a:ext cx="2282191" cy="521970"/>
          </a:xfrm>
          <a:prstGeom prst="rect">
            <a:avLst/>
          </a:prstGeom>
          <a:noFill/>
        </p:spPr>
        <p:txBody>
          <a:bodyPr wrap="square" rtlCol="0">
            <a:spAutoFit/>
          </a:bodyPr>
          <a:lstStyle/>
          <a:p>
            <a:pPr algn="dist"/>
            <a:r>
              <a:rPr lang="en-US" altLang="zh-CN" sz="2800" dirty="0">
                <a:solidFill>
                  <a:schemeClr val="bg1"/>
                </a:solidFill>
                <a:latin typeface="Arial" panose="020B0604020202020204"/>
                <a:ea typeface="微软雅黑" panose="020B0503020204020204" pitchFamily="34" charset="-122"/>
                <a:sym typeface="Arial" panose="020B0604020202020204"/>
              </a:rPr>
              <a:t>PART.02</a:t>
            </a:r>
            <a:endParaRPr lang="en-US" altLang="zh-CN" sz="2800" dirty="0">
              <a:solidFill>
                <a:schemeClr val="bg1"/>
              </a:solidFill>
              <a:latin typeface="Arial" panose="020B0604020202020204"/>
              <a:ea typeface="微软雅黑" panose="020B0503020204020204" pitchFamily="34" charset="-122"/>
              <a:sym typeface="Arial" panose="020B0604020202020204"/>
            </a:endParaRPr>
          </a:p>
        </p:txBody>
      </p:sp>
      <p:sp>
        <p:nvSpPr>
          <p:cNvPr id="14" name="文本框 13"/>
          <p:cNvSpPr txBox="1"/>
          <p:nvPr/>
        </p:nvSpPr>
        <p:spPr>
          <a:xfrm>
            <a:off x="3902711" y="3427096"/>
            <a:ext cx="4386580" cy="706755"/>
          </a:xfrm>
          <a:prstGeom prst="rect">
            <a:avLst/>
          </a:prstGeom>
          <a:noFill/>
        </p:spPr>
        <p:txBody>
          <a:bodyPr wrap="square" rtlCol="0">
            <a:spAutoFit/>
          </a:bodyPr>
          <a:lstStyle/>
          <a:p>
            <a:pPr algn="ctr"/>
            <a:r>
              <a:rPr lang="en-US" altLang="zh-CN" sz="4000" b="1" dirty="0">
                <a:solidFill>
                  <a:srgbClr val="8AFEFE"/>
                </a:solidFill>
                <a:latin typeface="Arial" panose="020B0604020202020204"/>
                <a:ea typeface="微软雅黑" panose="020B0503020204020204" pitchFamily="34" charset="-122"/>
                <a:sym typeface="Arial" panose="020B0604020202020204"/>
              </a:rPr>
              <a:t>二、设计思路</a:t>
            </a:r>
            <a:endParaRPr lang="en-US" altLang="zh-CN" sz="40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2"/>
          <a:srcRect/>
          <a:stretch>
            <a:fillRect/>
          </a:stretch>
        </p:blipFill>
        <p:spPr>
          <a:xfrm>
            <a:off x="2930525" y="1323975"/>
            <a:ext cx="2183131" cy="1732280"/>
          </a:xfrm>
          <a:prstGeom prst="rect">
            <a:avLst/>
          </a:prstGeom>
        </p:spPr>
      </p:pic>
      <p:pic>
        <p:nvPicPr>
          <p:cNvPr id="8" name="图片 7" descr="5c62910c900502"/>
          <p:cNvPicPr>
            <a:picLocks noChangeAspect="1"/>
          </p:cNvPicPr>
          <p:nvPr/>
        </p:nvPicPr>
        <p:blipFill>
          <a:blip r:embed="rId3"/>
          <a:srcRect/>
          <a:stretch>
            <a:fillRect/>
          </a:stretch>
        </p:blipFill>
        <p:spPr>
          <a:xfrm>
            <a:off x="7248526" y="3776347"/>
            <a:ext cx="2820671" cy="1343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3929380" cy="853440"/>
            <a:chOff x="835" y="678"/>
            <a:chExt cx="6188" cy="1344"/>
          </a:xfrm>
        </p:grpSpPr>
        <p:sp>
          <p:nvSpPr>
            <p:cNvPr id="15" name="文本框 14"/>
            <p:cNvSpPr txBox="1"/>
            <p:nvPr/>
          </p:nvSpPr>
          <p:spPr>
            <a:xfrm>
              <a:off x="2902" y="842"/>
              <a:ext cx="4121" cy="1016"/>
            </a:xfrm>
            <a:prstGeom prst="rect">
              <a:avLst/>
            </a:prstGeom>
            <a:noFill/>
          </p:spPr>
          <p:txBody>
            <a:bodyPr wrap="square" rtlCol="0">
              <a:spAutoFit/>
            </a:bodyPr>
            <a:lstStyle/>
            <a:p>
              <a:pPr algn="l"/>
              <a:r>
                <a:rPr lang="zh-CN" altLang="en-US" sz="3600" b="1" dirty="0">
                  <a:solidFill>
                    <a:srgbClr val="8AFEFE"/>
                  </a:solidFill>
                  <a:latin typeface="Arial" panose="020B0604020202020204"/>
                  <a:ea typeface="微软雅黑" panose="020B0503020204020204" pitchFamily="34" charset="-122"/>
                  <a:sym typeface="Arial" panose="020B0604020202020204"/>
                </a:rPr>
                <a:t>设计思路</a:t>
              </a:r>
              <a:endParaRPr lang="zh-CN" altLang="en-US" sz="36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pic>
        <p:nvPicPr>
          <p:cNvPr id="7" name="图片 6" descr="蓝色星球01"/>
          <p:cNvPicPr>
            <a:picLocks noChangeAspect="1"/>
          </p:cNvPicPr>
          <p:nvPr/>
        </p:nvPicPr>
        <p:blipFill>
          <a:blip r:embed="rId2"/>
          <a:srcRect/>
          <a:stretch>
            <a:fillRect/>
          </a:stretch>
        </p:blipFill>
        <p:spPr>
          <a:xfrm rot="16920000">
            <a:off x="1606551" y="3094990"/>
            <a:ext cx="1766570" cy="1747520"/>
          </a:xfrm>
          <a:prstGeom prst="rect">
            <a:avLst/>
          </a:prstGeom>
          <a:effectLst>
            <a:outerShdw blurRad="1219200" sx="102000" sy="102000" algn="ctr" rotWithShape="0">
              <a:prstClr val="black">
                <a:alpha val="40000"/>
              </a:prstClr>
            </a:outerShdw>
          </a:effectLst>
        </p:spPr>
      </p:pic>
      <p:grpSp>
        <p:nvGrpSpPr>
          <p:cNvPr id="2" name="组合 1"/>
          <p:cNvGrpSpPr/>
          <p:nvPr/>
        </p:nvGrpSpPr>
        <p:grpSpPr>
          <a:xfrm>
            <a:off x="1609090" y="1200785"/>
            <a:ext cx="7260591" cy="5300345"/>
            <a:chOff x="1859915" y="853440"/>
            <a:chExt cx="7260590" cy="5300345"/>
          </a:xfrm>
        </p:grpSpPr>
        <p:pic>
          <p:nvPicPr>
            <p:cNvPr id="4" name="图片 3" descr="蓝色星球01"/>
            <p:cNvPicPr>
              <a:picLocks noChangeAspect="1"/>
            </p:cNvPicPr>
            <p:nvPr/>
          </p:nvPicPr>
          <p:blipFill>
            <a:blip r:embed="rId3"/>
            <a:srcRect/>
            <a:stretch>
              <a:fillRect/>
            </a:stretch>
          </p:blipFill>
          <p:spPr>
            <a:xfrm>
              <a:off x="2721611" y="853440"/>
              <a:ext cx="2109470" cy="2085975"/>
            </a:xfrm>
            <a:prstGeom prst="rect">
              <a:avLst/>
            </a:prstGeom>
            <a:effectLst>
              <a:outerShdw blurRad="901700" sx="102000" sy="102000" algn="ctr" rotWithShape="0">
                <a:prstClr val="black">
                  <a:alpha val="40000"/>
                </a:prstClr>
              </a:outerShdw>
            </a:effectLst>
          </p:spPr>
        </p:pic>
        <p:pic>
          <p:nvPicPr>
            <p:cNvPr id="8" name="图片 7" descr="蓝色星球01"/>
            <p:cNvPicPr>
              <a:picLocks noChangeAspect="1"/>
            </p:cNvPicPr>
            <p:nvPr/>
          </p:nvPicPr>
          <p:blipFill>
            <a:blip r:embed="rId4"/>
            <a:srcRect/>
            <a:stretch>
              <a:fillRect/>
            </a:stretch>
          </p:blipFill>
          <p:spPr>
            <a:xfrm rot="12540000">
              <a:off x="1859915" y="4733925"/>
              <a:ext cx="1435100" cy="1419860"/>
            </a:xfrm>
            <a:prstGeom prst="rect">
              <a:avLst/>
            </a:prstGeom>
            <a:effectLst>
              <a:outerShdw blurRad="1270000" sx="102000" sy="102000" algn="ctr" rotWithShape="0">
                <a:prstClr val="black">
                  <a:alpha val="40000"/>
                </a:prstClr>
              </a:outerShdw>
            </a:effectLst>
          </p:spPr>
        </p:pic>
        <p:sp>
          <p:nvSpPr>
            <p:cNvPr id="18" name="文本框 17"/>
            <p:cNvSpPr txBox="1"/>
            <p:nvPr/>
          </p:nvSpPr>
          <p:spPr>
            <a:xfrm>
              <a:off x="4961255" y="1635760"/>
              <a:ext cx="415925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200" b="1" dirty="0">
                  <a:solidFill>
                    <a:srgbClr val="8AFEFE"/>
                  </a:solidFill>
                  <a:latin typeface="宋体" panose="02010600030101010101" pitchFamily="2" charset="-122"/>
                  <a:ea typeface="宋体" panose="02010600030101010101" pitchFamily="2" charset="-122"/>
                  <a:sym typeface="Arial" panose="020B0604020202020204"/>
                </a:rPr>
                <a:t>1.</a:t>
              </a:r>
              <a:r>
                <a:rPr lang="zh-CN" altLang="en-US" sz="3200" b="1" dirty="0">
                  <a:solidFill>
                    <a:srgbClr val="8AFEFE"/>
                  </a:solidFill>
                  <a:latin typeface="宋体" panose="02010600030101010101" pitchFamily="2" charset="-122"/>
                  <a:ea typeface="宋体" panose="02010600030101010101" pitchFamily="2" charset="-122"/>
                  <a:sym typeface="Arial" panose="020B0604020202020204"/>
                </a:rPr>
                <a:t>数据获取与预处理</a:t>
              </a:r>
              <a:endParaRPr lang="zh-CN" altLang="en-US" sz="3200" b="1" dirty="0">
                <a:solidFill>
                  <a:srgbClr val="8AFEFE"/>
                </a:solidFill>
                <a:latin typeface="宋体" panose="02010600030101010101" pitchFamily="2" charset="-122"/>
                <a:ea typeface="宋体" panose="02010600030101010101" pitchFamily="2" charset="-122"/>
                <a:sym typeface="Arial" panose="020B0604020202020204"/>
              </a:endParaRPr>
            </a:p>
          </p:txBody>
        </p:sp>
        <p:sp>
          <p:nvSpPr>
            <p:cNvPr id="13" name="文本框 12"/>
            <p:cNvSpPr txBox="1"/>
            <p:nvPr/>
          </p:nvSpPr>
          <p:spPr>
            <a:xfrm>
              <a:off x="3549015" y="5243195"/>
              <a:ext cx="463296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200" b="1" dirty="0">
                  <a:solidFill>
                    <a:srgbClr val="8AFEFE"/>
                  </a:solidFill>
                  <a:latin typeface="宋体" panose="02010600030101010101" pitchFamily="2" charset="-122"/>
                  <a:ea typeface="宋体" panose="02010600030101010101" pitchFamily="2" charset="-122"/>
                  <a:sym typeface="Arial" panose="020B0604020202020204"/>
                </a:rPr>
                <a:t>3.DataEase可视化大屏</a:t>
              </a:r>
              <a:endParaRPr lang="en-US" altLang="zh-CN" sz="3200" b="1" dirty="0">
                <a:solidFill>
                  <a:srgbClr val="8AFEFE"/>
                </a:solidFill>
                <a:latin typeface="宋体" panose="02010600030101010101" pitchFamily="2" charset="-122"/>
                <a:ea typeface="宋体" panose="02010600030101010101" pitchFamily="2" charset="-122"/>
                <a:sym typeface="Arial" panose="020B0604020202020204"/>
              </a:endParaRPr>
            </a:p>
          </p:txBody>
        </p:sp>
        <p:sp>
          <p:nvSpPr>
            <p:cNvPr id="20" name="文本框 19"/>
            <p:cNvSpPr txBox="1"/>
            <p:nvPr/>
          </p:nvSpPr>
          <p:spPr>
            <a:xfrm>
              <a:off x="3778250" y="3360420"/>
              <a:ext cx="354457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200" b="1" dirty="0">
                  <a:solidFill>
                    <a:srgbClr val="8AFEFE"/>
                  </a:solidFill>
                  <a:latin typeface="宋体" panose="02010600030101010101" pitchFamily="2" charset="-122"/>
                  <a:ea typeface="宋体" panose="02010600030101010101" pitchFamily="2" charset="-122"/>
                  <a:sym typeface="Arial" panose="020B0604020202020204"/>
                </a:rPr>
                <a:t>2.多源数据融合</a:t>
              </a:r>
              <a:endParaRPr lang="en-US" altLang="zh-CN" sz="3200" b="1" dirty="0">
                <a:solidFill>
                  <a:srgbClr val="8AFEFE"/>
                </a:solidFill>
                <a:latin typeface="宋体" panose="02010600030101010101" pitchFamily="2" charset="-122"/>
                <a:ea typeface="宋体" panose="02010600030101010101" pitchFamily="2" charset="-122"/>
                <a:sym typeface="Arial" panose="020B0604020202020204"/>
              </a:endParaRPr>
            </a:p>
          </p:txBody>
        </p:sp>
        <p:sp>
          <p:nvSpPr>
            <p:cNvPr id="25" name="verification-sign-in-a-circle_37754"/>
            <p:cNvSpPr>
              <a:spLocks noChangeAspect="1"/>
            </p:cNvSpPr>
            <p:nvPr/>
          </p:nvSpPr>
          <p:spPr bwMode="auto">
            <a:xfrm>
              <a:off x="3448686" y="1538605"/>
              <a:ext cx="655320" cy="655320"/>
            </a:xfrm>
            <a:custGeom>
              <a:avLst/>
              <a:gdLst>
                <a:gd name="connsiteX0" fmla="*/ 418488 w 609473"/>
                <a:gd name="connsiteY0" fmla="*/ 172846 h 608485"/>
                <a:gd name="connsiteX1" fmla="*/ 432543 w 609473"/>
                <a:gd name="connsiteY1" fmla="*/ 178656 h 608485"/>
                <a:gd name="connsiteX2" fmla="*/ 460653 w 609473"/>
                <a:gd name="connsiteY2" fmla="*/ 206800 h 608485"/>
                <a:gd name="connsiteX3" fmla="*/ 460653 w 609473"/>
                <a:gd name="connsiteY3" fmla="*/ 234864 h 608485"/>
                <a:gd name="connsiteX4" fmla="*/ 284866 w 609473"/>
                <a:gd name="connsiteY4" fmla="*/ 410364 h 608485"/>
                <a:gd name="connsiteX5" fmla="*/ 256756 w 609473"/>
                <a:gd name="connsiteY5" fmla="*/ 438429 h 608485"/>
                <a:gd name="connsiteX6" fmla="*/ 228567 w 609473"/>
                <a:gd name="connsiteY6" fmla="*/ 438429 h 608485"/>
                <a:gd name="connsiteX7" fmla="*/ 200457 w 609473"/>
                <a:gd name="connsiteY7" fmla="*/ 410364 h 608485"/>
                <a:gd name="connsiteX8" fmla="*/ 148750 w 609473"/>
                <a:gd name="connsiteY8" fmla="*/ 358821 h 608485"/>
                <a:gd name="connsiteX9" fmla="*/ 148750 w 609473"/>
                <a:gd name="connsiteY9" fmla="*/ 330678 h 608485"/>
                <a:gd name="connsiteX10" fmla="*/ 176939 w 609473"/>
                <a:gd name="connsiteY10" fmla="*/ 302613 h 608485"/>
                <a:gd name="connsiteX11" fmla="*/ 205049 w 609473"/>
                <a:gd name="connsiteY11" fmla="*/ 302613 h 608485"/>
                <a:gd name="connsiteX12" fmla="*/ 242662 w 609473"/>
                <a:gd name="connsiteY12" fmla="*/ 340164 h 608485"/>
                <a:gd name="connsiteX13" fmla="*/ 404433 w 609473"/>
                <a:gd name="connsiteY13" fmla="*/ 178656 h 608485"/>
                <a:gd name="connsiteX14" fmla="*/ 418488 w 609473"/>
                <a:gd name="connsiteY14" fmla="*/ 172846 h 608485"/>
                <a:gd name="connsiteX15" fmla="*/ 304737 w 609473"/>
                <a:gd name="connsiteY15" fmla="*/ 96751 h 608485"/>
                <a:gd name="connsiteX16" fmla="*/ 96908 w 609473"/>
                <a:gd name="connsiteY16" fmla="*/ 304243 h 608485"/>
                <a:gd name="connsiteX17" fmla="*/ 304737 w 609473"/>
                <a:gd name="connsiteY17" fmla="*/ 511735 h 608485"/>
                <a:gd name="connsiteX18" fmla="*/ 512566 w 609473"/>
                <a:gd name="connsiteY18" fmla="*/ 304243 h 608485"/>
                <a:gd name="connsiteX19" fmla="*/ 304737 w 609473"/>
                <a:gd name="connsiteY19" fmla="*/ 96751 h 608485"/>
                <a:gd name="connsiteX20" fmla="*/ 304737 w 609473"/>
                <a:gd name="connsiteY20" fmla="*/ 0 h 608485"/>
                <a:gd name="connsiteX21" fmla="*/ 609473 w 609473"/>
                <a:gd name="connsiteY21" fmla="*/ 304243 h 608485"/>
                <a:gd name="connsiteX22" fmla="*/ 304737 w 609473"/>
                <a:gd name="connsiteY22" fmla="*/ 608485 h 608485"/>
                <a:gd name="connsiteX23" fmla="*/ 0 w 609473"/>
                <a:gd name="connsiteY23" fmla="*/ 304243 h 608485"/>
                <a:gd name="connsiteX24" fmla="*/ 304737 w 609473"/>
                <a:gd name="connsiteY24" fmla="*/ 0 h 60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473" h="608485">
                  <a:moveTo>
                    <a:pt x="418488" y="172846"/>
                  </a:moveTo>
                  <a:cubicBezTo>
                    <a:pt x="423576" y="172846"/>
                    <a:pt x="428663" y="174783"/>
                    <a:pt x="432543" y="178656"/>
                  </a:cubicBezTo>
                  <a:lnTo>
                    <a:pt x="460653" y="206800"/>
                  </a:lnTo>
                  <a:cubicBezTo>
                    <a:pt x="468413" y="214547"/>
                    <a:pt x="468413" y="227117"/>
                    <a:pt x="460653" y="234864"/>
                  </a:cubicBezTo>
                  <a:lnTo>
                    <a:pt x="284866" y="410364"/>
                  </a:lnTo>
                  <a:lnTo>
                    <a:pt x="256756" y="438429"/>
                  </a:lnTo>
                  <a:cubicBezTo>
                    <a:pt x="248917" y="446255"/>
                    <a:pt x="236327" y="446255"/>
                    <a:pt x="228567" y="438429"/>
                  </a:cubicBezTo>
                  <a:lnTo>
                    <a:pt x="200457" y="410364"/>
                  </a:lnTo>
                  <a:lnTo>
                    <a:pt x="148750" y="358821"/>
                  </a:lnTo>
                  <a:cubicBezTo>
                    <a:pt x="140990" y="351074"/>
                    <a:pt x="140990" y="338425"/>
                    <a:pt x="148750" y="330678"/>
                  </a:cubicBezTo>
                  <a:lnTo>
                    <a:pt x="176939" y="302613"/>
                  </a:lnTo>
                  <a:cubicBezTo>
                    <a:pt x="184699" y="294866"/>
                    <a:pt x="197289" y="294866"/>
                    <a:pt x="205049" y="302613"/>
                  </a:cubicBezTo>
                  <a:lnTo>
                    <a:pt x="242662" y="340164"/>
                  </a:lnTo>
                  <a:lnTo>
                    <a:pt x="404433" y="178656"/>
                  </a:lnTo>
                  <a:cubicBezTo>
                    <a:pt x="408313" y="174783"/>
                    <a:pt x="413401" y="172846"/>
                    <a:pt x="418488" y="172846"/>
                  </a:cubicBezTo>
                  <a:close/>
                  <a:moveTo>
                    <a:pt x="304737" y="96751"/>
                  </a:moveTo>
                  <a:cubicBezTo>
                    <a:pt x="190094" y="96751"/>
                    <a:pt x="96908" y="189786"/>
                    <a:pt x="96908" y="304243"/>
                  </a:cubicBezTo>
                  <a:cubicBezTo>
                    <a:pt x="96908" y="418620"/>
                    <a:pt x="190094" y="511735"/>
                    <a:pt x="304737" y="511735"/>
                  </a:cubicBezTo>
                  <a:cubicBezTo>
                    <a:pt x="419300" y="511735"/>
                    <a:pt x="512566" y="418620"/>
                    <a:pt x="512566" y="304243"/>
                  </a:cubicBezTo>
                  <a:cubicBezTo>
                    <a:pt x="512566" y="189786"/>
                    <a:pt x="419300" y="96751"/>
                    <a:pt x="304737" y="96751"/>
                  </a:cubicBezTo>
                  <a:close/>
                  <a:moveTo>
                    <a:pt x="304737" y="0"/>
                  </a:moveTo>
                  <a:cubicBezTo>
                    <a:pt x="472742" y="0"/>
                    <a:pt x="609473" y="136510"/>
                    <a:pt x="609473" y="304243"/>
                  </a:cubicBezTo>
                  <a:cubicBezTo>
                    <a:pt x="609473" y="471975"/>
                    <a:pt x="472742" y="608485"/>
                    <a:pt x="304737" y="608485"/>
                  </a:cubicBezTo>
                  <a:cubicBezTo>
                    <a:pt x="136732" y="608485"/>
                    <a:pt x="0" y="471975"/>
                    <a:pt x="0" y="304243"/>
                  </a:cubicBezTo>
                  <a:cubicBezTo>
                    <a:pt x="0" y="136510"/>
                    <a:pt x="136732" y="0"/>
                    <a:pt x="304737" y="0"/>
                  </a:cubicBezTo>
                  <a:close/>
                </a:path>
              </a:pathLst>
            </a:custGeom>
            <a:solidFill>
              <a:schemeClr val="bg1"/>
            </a:solidFill>
            <a:ln>
              <a:noFill/>
            </a:ln>
          </p:spPr>
          <p:txBody>
            <a:bodyPr/>
            <a:lstStyle/>
            <a:p>
              <a:endParaRPr lang="zh-CN" altLang="en-US">
                <a:latin typeface="Arial" panose="020B0604020202020204"/>
                <a:ea typeface="微软雅黑" panose="020B0503020204020204" pitchFamily="34" charset="-122"/>
                <a:sym typeface="Arial" panose="020B0604020202020204"/>
              </a:endParaRPr>
            </a:p>
          </p:txBody>
        </p:sp>
        <p:sp>
          <p:nvSpPr>
            <p:cNvPr id="28" name="networking_208760"/>
            <p:cNvSpPr>
              <a:spLocks noChangeAspect="1"/>
            </p:cNvSpPr>
            <p:nvPr/>
          </p:nvSpPr>
          <p:spPr bwMode="auto">
            <a:xfrm>
              <a:off x="2489201" y="3318510"/>
              <a:ext cx="502285" cy="50228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5874" h="605028">
                  <a:moveTo>
                    <a:pt x="505503" y="464982"/>
                  </a:moveTo>
                  <a:cubicBezTo>
                    <a:pt x="483405" y="464982"/>
                    <a:pt x="465578" y="482777"/>
                    <a:pt x="465578" y="504744"/>
                  </a:cubicBezTo>
                  <a:cubicBezTo>
                    <a:pt x="465578" y="526803"/>
                    <a:pt x="483405" y="544598"/>
                    <a:pt x="505503" y="544598"/>
                  </a:cubicBezTo>
                  <a:cubicBezTo>
                    <a:pt x="527509" y="544598"/>
                    <a:pt x="545429" y="526617"/>
                    <a:pt x="545336" y="504744"/>
                  </a:cubicBezTo>
                  <a:cubicBezTo>
                    <a:pt x="545336" y="482777"/>
                    <a:pt x="527509" y="464982"/>
                    <a:pt x="505503" y="464982"/>
                  </a:cubicBezTo>
                  <a:close/>
                  <a:moveTo>
                    <a:pt x="100379" y="464894"/>
                  </a:moveTo>
                  <a:cubicBezTo>
                    <a:pt x="78372" y="464894"/>
                    <a:pt x="60357" y="482695"/>
                    <a:pt x="60543" y="504667"/>
                  </a:cubicBezTo>
                  <a:cubicBezTo>
                    <a:pt x="60543" y="526639"/>
                    <a:pt x="78372" y="544440"/>
                    <a:pt x="100379" y="544440"/>
                  </a:cubicBezTo>
                  <a:cubicBezTo>
                    <a:pt x="122386" y="544440"/>
                    <a:pt x="140215" y="526639"/>
                    <a:pt x="140215" y="504667"/>
                  </a:cubicBezTo>
                  <a:cubicBezTo>
                    <a:pt x="140215" y="482695"/>
                    <a:pt x="122386" y="464894"/>
                    <a:pt x="100379" y="464894"/>
                  </a:cubicBezTo>
                  <a:close/>
                  <a:moveTo>
                    <a:pt x="505503" y="404552"/>
                  </a:moveTo>
                  <a:cubicBezTo>
                    <a:pt x="560935" y="404552"/>
                    <a:pt x="605874" y="449411"/>
                    <a:pt x="605874" y="504744"/>
                  </a:cubicBezTo>
                  <a:cubicBezTo>
                    <a:pt x="605874" y="560169"/>
                    <a:pt x="560935" y="605028"/>
                    <a:pt x="505503" y="605028"/>
                  </a:cubicBezTo>
                  <a:cubicBezTo>
                    <a:pt x="462514" y="605028"/>
                    <a:pt x="425838" y="577964"/>
                    <a:pt x="411632" y="539964"/>
                  </a:cubicBezTo>
                  <a:lnTo>
                    <a:pt x="245709" y="539964"/>
                  </a:lnTo>
                  <a:cubicBezTo>
                    <a:pt x="248495" y="528656"/>
                    <a:pt x="250073" y="516885"/>
                    <a:pt x="250073" y="504744"/>
                  </a:cubicBezTo>
                  <a:cubicBezTo>
                    <a:pt x="250073" y="492509"/>
                    <a:pt x="248495" y="480831"/>
                    <a:pt x="245709" y="469524"/>
                  </a:cubicBezTo>
                  <a:lnTo>
                    <a:pt x="411632" y="469524"/>
                  </a:lnTo>
                  <a:cubicBezTo>
                    <a:pt x="425838" y="431616"/>
                    <a:pt x="462514" y="404552"/>
                    <a:pt x="505503" y="404552"/>
                  </a:cubicBezTo>
                  <a:close/>
                  <a:moveTo>
                    <a:pt x="65093" y="245356"/>
                  </a:moveTo>
                  <a:cubicBezTo>
                    <a:pt x="76515" y="248045"/>
                    <a:pt x="88215" y="249621"/>
                    <a:pt x="100379" y="249621"/>
                  </a:cubicBezTo>
                  <a:cubicBezTo>
                    <a:pt x="112636" y="249621"/>
                    <a:pt x="124429" y="248045"/>
                    <a:pt x="135665" y="245356"/>
                  </a:cubicBezTo>
                  <a:lnTo>
                    <a:pt x="135665" y="410937"/>
                  </a:lnTo>
                  <a:cubicBezTo>
                    <a:pt x="173644" y="425214"/>
                    <a:pt x="200758" y="461742"/>
                    <a:pt x="200758" y="504667"/>
                  </a:cubicBezTo>
                  <a:cubicBezTo>
                    <a:pt x="200758" y="560015"/>
                    <a:pt x="155815" y="604887"/>
                    <a:pt x="100379" y="604887"/>
                  </a:cubicBezTo>
                  <a:cubicBezTo>
                    <a:pt x="44943" y="604887"/>
                    <a:pt x="0" y="560015"/>
                    <a:pt x="0" y="504667"/>
                  </a:cubicBezTo>
                  <a:cubicBezTo>
                    <a:pt x="0" y="461742"/>
                    <a:pt x="27114" y="425214"/>
                    <a:pt x="65093" y="410937"/>
                  </a:cubicBezTo>
                  <a:close/>
                  <a:moveTo>
                    <a:pt x="505506" y="60443"/>
                  </a:moveTo>
                  <a:cubicBezTo>
                    <a:pt x="483408" y="60443"/>
                    <a:pt x="465582" y="78243"/>
                    <a:pt x="465582" y="100214"/>
                  </a:cubicBezTo>
                  <a:cubicBezTo>
                    <a:pt x="465582" y="122277"/>
                    <a:pt x="483408" y="140077"/>
                    <a:pt x="505506" y="140077"/>
                  </a:cubicBezTo>
                  <a:cubicBezTo>
                    <a:pt x="527511" y="140077"/>
                    <a:pt x="545430" y="122277"/>
                    <a:pt x="545338" y="100214"/>
                  </a:cubicBezTo>
                  <a:cubicBezTo>
                    <a:pt x="545338" y="78243"/>
                    <a:pt x="527511" y="60443"/>
                    <a:pt x="505506" y="60443"/>
                  </a:cubicBezTo>
                  <a:close/>
                  <a:moveTo>
                    <a:pt x="100377" y="60337"/>
                  </a:moveTo>
                  <a:cubicBezTo>
                    <a:pt x="78370" y="60337"/>
                    <a:pt x="60356" y="78225"/>
                    <a:pt x="60542" y="100099"/>
                  </a:cubicBezTo>
                  <a:cubicBezTo>
                    <a:pt x="60542" y="122065"/>
                    <a:pt x="78370" y="139861"/>
                    <a:pt x="100377" y="139861"/>
                  </a:cubicBezTo>
                  <a:cubicBezTo>
                    <a:pt x="122384" y="139861"/>
                    <a:pt x="140212" y="122065"/>
                    <a:pt x="140212" y="100099"/>
                  </a:cubicBezTo>
                  <a:cubicBezTo>
                    <a:pt x="140212" y="78133"/>
                    <a:pt x="122384" y="60337"/>
                    <a:pt x="100377" y="60337"/>
                  </a:cubicBezTo>
                  <a:close/>
                  <a:moveTo>
                    <a:pt x="505506" y="0"/>
                  </a:moveTo>
                  <a:cubicBezTo>
                    <a:pt x="560936" y="0"/>
                    <a:pt x="605874" y="44869"/>
                    <a:pt x="605874" y="100214"/>
                  </a:cubicBezTo>
                  <a:cubicBezTo>
                    <a:pt x="605874" y="143136"/>
                    <a:pt x="578763" y="179754"/>
                    <a:pt x="540788" y="193938"/>
                  </a:cubicBezTo>
                  <a:lnTo>
                    <a:pt x="540788" y="359601"/>
                  </a:lnTo>
                  <a:cubicBezTo>
                    <a:pt x="529368" y="356820"/>
                    <a:pt x="517762" y="355244"/>
                    <a:pt x="505506" y="355244"/>
                  </a:cubicBezTo>
                  <a:cubicBezTo>
                    <a:pt x="493250" y="355244"/>
                    <a:pt x="481459" y="356820"/>
                    <a:pt x="470224" y="359601"/>
                  </a:cubicBezTo>
                  <a:lnTo>
                    <a:pt x="470224" y="193938"/>
                  </a:lnTo>
                  <a:cubicBezTo>
                    <a:pt x="432157" y="179754"/>
                    <a:pt x="405045" y="143136"/>
                    <a:pt x="405045" y="100214"/>
                  </a:cubicBezTo>
                  <a:cubicBezTo>
                    <a:pt x="405045" y="44869"/>
                    <a:pt x="449983" y="0"/>
                    <a:pt x="505506" y="0"/>
                  </a:cubicBezTo>
                  <a:close/>
                  <a:moveTo>
                    <a:pt x="100377" y="0"/>
                  </a:moveTo>
                  <a:cubicBezTo>
                    <a:pt x="143369" y="0"/>
                    <a:pt x="179955" y="27064"/>
                    <a:pt x="194254" y="64972"/>
                  </a:cubicBezTo>
                  <a:lnTo>
                    <a:pt x="360095" y="64972"/>
                  </a:lnTo>
                  <a:cubicBezTo>
                    <a:pt x="357402" y="76372"/>
                    <a:pt x="355824" y="88143"/>
                    <a:pt x="355824" y="100192"/>
                  </a:cubicBezTo>
                  <a:cubicBezTo>
                    <a:pt x="355824" y="112426"/>
                    <a:pt x="357402" y="124197"/>
                    <a:pt x="360095" y="135412"/>
                  </a:cubicBezTo>
                  <a:lnTo>
                    <a:pt x="194254" y="135412"/>
                  </a:lnTo>
                  <a:cubicBezTo>
                    <a:pt x="179955" y="173412"/>
                    <a:pt x="143369" y="200476"/>
                    <a:pt x="100377" y="200476"/>
                  </a:cubicBezTo>
                  <a:cubicBezTo>
                    <a:pt x="44942" y="200476"/>
                    <a:pt x="0" y="155617"/>
                    <a:pt x="0" y="100192"/>
                  </a:cubicBezTo>
                  <a:cubicBezTo>
                    <a:pt x="0" y="44859"/>
                    <a:pt x="44942" y="0"/>
                    <a:pt x="100377" y="0"/>
                  </a:cubicBezTo>
                  <a:close/>
                </a:path>
              </a:pathLst>
            </a:custGeom>
            <a:solidFill>
              <a:schemeClr val="bg1"/>
            </a:solidFill>
            <a:ln>
              <a:noFill/>
            </a:ln>
          </p:spPr>
          <p:txBody>
            <a:bodyPr/>
            <a:lstStyle/>
            <a:p>
              <a:endParaRPr lang="zh-CN" altLang="en-US">
                <a:latin typeface="Arial" panose="020B0604020202020204"/>
                <a:ea typeface="微软雅黑" panose="020B0503020204020204" pitchFamily="34" charset="-122"/>
                <a:sym typeface="Arial" panose="020B0604020202020204"/>
              </a:endParaRPr>
            </a:p>
          </p:txBody>
        </p:sp>
        <p:sp>
          <p:nvSpPr>
            <p:cNvPr id="31" name="dna-deoxyribonucleic-acid_30777"/>
            <p:cNvSpPr>
              <a:spLocks noChangeAspect="1"/>
            </p:cNvSpPr>
            <p:nvPr/>
          </p:nvSpPr>
          <p:spPr bwMode="auto">
            <a:xfrm>
              <a:off x="2489200" y="5243195"/>
              <a:ext cx="288925" cy="401320"/>
            </a:xfrm>
            <a:custGeom>
              <a:avLst/>
              <a:gdLst>
                <a:gd name="T0" fmla="*/ 1607 w 1607"/>
                <a:gd name="T1" fmla="*/ 1115 h 2231"/>
                <a:gd name="T2" fmla="*/ 1001 w 1607"/>
                <a:gd name="T3" fmla="*/ 592 h 2231"/>
                <a:gd name="T4" fmla="*/ 1607 w 1607"/>
                <a:gd name="T5" fmla="*/ 68 h 2231"/>
                <a:gd name="T6" fmla="*/ 1538 w 1607"/>
                <a:gd name="T7" fmla="*/ 0 h 2231"/>
                <a:gd name="T8" fmla="*/ 1470 w 1607"/>
                <a:gd name="T9" fmla="*/ 68 h 2231"/>
                <a:gd name="T10" fmla="*/ 1320 w 1607"/>
                <a:gd name="T11" fmla="*/ 267 h 2231"/>
                <a:gd name="T12" fmla="*/ 285 w 1607"/>
                <a:gd name="T13" fmla="*/ 267 h 2231"/>
                <a:gd name="T14" fmla="*/ 137 w 1607"/>
                <a:gd name="T15" fmla="*/ 68 h 2231"/>
                <a:gd name="T16" fmla="*/ 68 w 1607"/>
                <a:gd name="T17" fmla="*/ 0 h 2231"/>
                <a:gd name="T18" fmla="*/ 0 w 1607"/>
                <a:gd name="T19" fmla="*/ 68 h 2231"/>
                <a:gd name="T20" fmla="*/ 605 w 1607"/>
                <a:gd name="T21" fmla="*/ 592 h 2231"/>
                <a:gd name="T22" fmla="*/ 0 w 1607"/>
                <a:gd name="T23" fmla="*/ 1115 h 2231"/>
                <a:gd name="T24" fmla="*/ 605 w 1607"/>
                <a:gd name="T25" fmla="*/ 1639 h 2231"/>
                <a:gd name="T26" fmla="*/ 0 w 1607"/>
                <a:gd name="T27" fmla="*/ 2162 h 2231"/>
                <a:gd name="T28" fmla="*/ 68 w 1607"/>
                <a:gd name="T29" fmla="*/ 2231 h 2231"/>
                <a:gd name="T30" fmla="*/ 137 w 1607"/>
                <a:gd name="T31" fmla="*/ 2162 h 2231"/>
                <a:gd name="T32" fmla="*/ 243 w 1607"/>
                <a:gd name="T33" fmla="*/ 1998 h 2231"/>
                <a:gd name="T34" fmla="*/ 1365 w 1607"/>
                <a:gd name="T35" fmla="*/ 1998 h 2231"/>
                <a:gd name="T36" fmla="*/ 1470 w 1607"/>
                <a:gd name="T37" fmla="*/ 2162 h 2231"/>
                <a:gd name="T38" fmla="*/ 1538 w 1607"/>
                <a:gd name="T39" fmla="*/ 2231 h 2231"/>
                <a:gd name="T40" fmla="*/ 1607 w 1607"/>
                <a:gd name="T41" fmla="*/ 2162 h 2231"/>
                <a:gd name="T42" fmla="*/ 1001 w 1607"/>
                <a:gd name="T43" fmla="*/ 1639 h 2231"/>
                <a:gd name="T44" fmla="*/ 1607 w 1607"/>
                <a:gd name="T45" fmla="*/ 1115 h 2231"/>
                <a:gd name="T46" fmla="*/ 1350 w 1607"/>
                <a:gd name="T47" fmla="*/ 1291 h 2231"/>
                <a:gd name="T48" fmla="*/ 256 w 1607"/>
                <a:gd name="T49" fmla="*/ 1291 h 2231"/>
                <a:gd name="T50" fmla="*/ 151 w 1607"/>
                <a:gd name="T51" fmla="*/ 1170 h 2231"/>
                <a:gd name="T52" fmla="*/ 1456 w 1607"/>
                <a:gd name="T53" fmla="*/ 1170 h 2231"/>
                <a:gd name="T54" fmla="*/ 1350 w 1607"/>
                <a:gd name="T55" fmla="*/ 1291 h 2231"/>
                <a:gd name="T56" fmla="*/ 1184 w 1607"/>
                <a:gd name="T57" fmla="*/ 1401 h 2231"/>
                <a:gd name="T58" fmla="*/ 803 w 1607"/>
                <a:gd name="T59" fmla="*/ 1567 h 2231"/>
                <a:gd name="T60" fmla="*/ 423 w 1607"/>
                <a:gd name="T61" fmla="*/ 1401 h 2231"/>
                <a:gd name="T62" fmla="*/ 1184 w 1607"/>
                <a:gd name="T63" fmla="*/ 1401 h 2231"/>
                <a:gd name="T64" fmla="*/ 290 w 1607"/>
                <a:gd name="T65" fmla="*/ 914 h 2231"/>
                <a:gd name="T66" fmla="*/ 1317 w 1607"/>
                <a:gd name="T67" fmla="*/ 914 h 2231"/>
                <a:gd name="T68" fmla="*/ 1456 w 1607"/>
                <a:gd name="T69" fmla="*/ 1061 h 2231"/>
                <a:gd name="T70" fmla="*/ 151 w 1607"/>
                <a:gd name="T71" fmla="*/ 1061 h 2231"/>
                <a:gd name="T72" fmla="*/ 290 w 1607"/>
                <a:gd name="T73" fmla="*/ 914 h 2231"/>
                <a:gd name="T74" fmla="*/ 1136 w 1607"/>
                <a:gd name="T75" fmla="*/ 805 h 2231"/>
                <a:gd name="T76" fmla="*/ 470 w 1607"/>
                <a:gd name="T77" fmla="*/ 805 h 2231"/>
                <a:gd name="T78" fmla="*/ 803 w 1607"/>
                <a:gd name="T79" fmla="*/ 664 h 2231"/>
                <a:gd name="T80" fmla="*/ 1136 w 1607"/>
                <a:gd name="T81" fmla="*/ 805 h 2231"/>
                <a:gd name="T82" fmla="*/ 1143 w 1607"/>
                <a:gd name="T83" fmla="*/ 376 h 2231"/>
                <a:gd name="T84" fmla="*/ 803 w 1607"/>
                <a:gd name="T85" fmla="*/ 520 h 2231"/>
                <a:gd name="T86" fmla="*/ 465 w 1607"/>
                <a:gd name="T87" fmla="*/ 376 h 2231"/>
                <a:gd name="T88" fmla="*/ 1143 w 1607"/>
                <a:gd name="T89" fmla="*/ 376 h 2231"/>
                <a:gd name="T90" fmla="*/ 402 w 1607"/>
                <a:gd name="T91" fmla="*/ 1889 h 2231"/>
                <a:gd name="T92" fmla="*/ 803 w 1607"/>
                <a:gd name="T93" fmla="*/ 1711 h 2231"/>
                <a:gd name="T94" fmla="*/ 1204 w 1607"/>
                <a:gd name="T95" fmla="*/ 1889 h 2231"/>
                <a:gd name="T96" fmla="*/ 402 w 1607"/>
                <a:gd name="T97" fmla="*/ 1889 h 2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7" h="2231">
                  <a:moveTo>
                    <a:pt x="1607" y="1115"/>
                  </a:moveTo>
                  <a:cubicBezTo>
                    <a:pt x="1607" y="875"/>
                    <a:pt x="1235" y="687"/>
                    <a:pt x="1001" y="592"/>
                  </a:cubicBezTo>
                  <a:cubicBezTo>
                    <a:pt x="1235" y="497"/>
                    <a:pt x="1607" y="308"/>
                    <a:pt x="1607" y="68"/>
                  </a:cubicBezTo>
                  <a:cubicBezTo>
                    <a:pt x="1607" y="31"/>
                    <a:pt x="1576" y="0"/>
                    <a:pt x="1538" y="0"/>
                  </a:cubicBezTo>
                  <a:cubicBezTo>
                    <a:pt x="1500" y="0"/>
                    <a:pt x="1470" y="31"/>
                    <a:pt x="1470" y="68"/>
                  </a:cubicBezTo>
                  <a:cubicBezTo>
                    <a:pt x="1470" y="132"/>
                    <a:pt x="1410" y="201"/>
                    <a:pt x="1320" y="267"/>
                  </a:cubicBezTo>
                  <a:lnTo>
                    <a:pt x="285" y="267"/>
                  </a:lnTo>
                  <a:cubicBezTo>
                    <a:pt x="197" y="202"/>
                    <a:pt x="137" y="134"/>
                    <a:pt x="137" y="68"/>
                  </a:cubicBezTo>
                  <a:cubicBezTo>
                    <a:pt x="137" y="31"/>
                    <a:pt x="106" y="0"/>
                    <a:pt x="68" y="0"/>
                  </a:cubicBezTo>
                  <a:cubicBezTo>
                    <a:pt x="31" y="0"/>
                    <a:pt x="0" y="31"/>
                    <a:pt x="0" y="68"/>
                  </a:cubicBezTo>
                  <a:cubicBezTo>
                    <a:pt x="0" y="308"/>
                    <a:pt x="372" y="497"/>
                    <a:pt x="605" y="592"/>
                  </a:cubicBezTo>
                  <a:cubicBezTo>
                    <a:pt x="372" y="687"/>
                    <a:pt x="0" y="875"/>
                    <a:pt x="0" y="1115"/>
                  </a:cubicBezTo>
                  <a:cubicBezTo>
                    <a:pt x="0" y="1356"/>
                    <a:pt x="372" y="1544"/>
                    <a:pt x="605" y="1639"/>
                  </a:cubicBezTo>
                  <a:cubicBezTo>
                    <a:pt x="372" y="1734"/>
                    <a:pt x="0" y="1922"/>
                    <a:pt x="0" y="2162"/>
                  </a:cubicBezTo>
                  <a:cubicBezTo>
                    <a:pt x="0" y="2200"/>
                    <a:pt x="31" y="2231"/>
                    <a:pt x="68" y="2231"/>
                  </a:cubicBezTo>
                  <a:cubicBezTo>
                    <a:pt x="106" y="2231"/>
                    <a:pt x="137" y="2200"/>
                    <a:pt x="137" y="2162"/>
                  </a:cubicBezTo>
                  <a:cubicBezTo>
                    <a:pt x="137" y="2110"/>
                    <a:pt x="178" y="2054"/>
                    <a:pt x="243" y="1998"/>
                  </a:cubicBezTo>
                  <a:lnTo>
                    <a:pt x="1365" y="1998"/>
                  </a:lnTo>
                  <a:cubicBezTo>
                    <a:pt x="1429" y="2052"/>
                    <a:pt x="1470" y="2108"/>
                    <a:pt x="1470" y="2162"/>
                  </a:cubicBezTo>
                  <a:cubicBezTo>
                    <a:pt x="1470" y="2200"/>
                    <a:pt x="1500" y="2231"/>
                    <a:pt x="1538" y="2231"/>
                  </a:cubicBezTo>
                  <a:cubicBezTo>
                    <a:pt x="1576" y="2231"/>
                    <a:pt x="1607" y="2200"/>
                    <a:pt x="1607" y="2162"/>
                  </a:cubicBezTo>
                  <a:cubicBezTo>
                    <a:pt x="1607" y="1922"/>
                    <a:pt x="1235" y="1734"/>
                    <a:pt x="1001" y="1639"/>
                  </a:cubicBezTo>
                  <a:cubicBezTo>
                    <a:pt x="1235" y="1544"/>
                    <a:pt x="1607" y="1356"/>
                    <a:pt x="1607" y="1115"/>
                  </a:cubicBezTo>
                  <a:close/>
                  <a:moveTo>
                    <a:pt x="1350" y="1291"/>
                  </a:moveTo>
                  <a:lnTo>
                    <a:pt x="256" y="1291"/>
                  </a:lnTo>
                  <a:cubicBezTo>
                    <a:pt x="207" y="1251"/>
                    <a:pt x="170" y="1211"/>
                    <a:pt x="151" y="1170"/>
                  </a:cubicBezTo>
                  <a:lnTo>
                    <a:pt x="1456" y="1170"/>
                  </a:lnTo>
                  <a:cubicBezTo>
                    <a:pt x="1437" y="1210"/>
                    <a:pt x="1399" y="1251"/>
                    <a:pt x="1350" y="1291"/>
                  </a:cubicBezTo>
                  <a:close/>
                  <a:moveTo>
                    <a:pt x="1184" y="1401"/>
                  </a:moveTo>
                  <a:cubicBezTo>
                    <a:pt x="1064" y="1468"/>
                    <a:pt x="925" y="1527"/>
                    <a:pt x="803" y="1567"/>
                  </a:cubicBezTo>
                  <a:cubicBezTo>
                    <a:pt x="699" y="1532"/>
                    <a:pt x="552" y="1472"/>
                    <a:pt x="423" y="1401"/>
                  </a:cubicBezTo>
                  <a:lnTo>
                    <a:pt x="1184" y="1401"/>
                  </a:lnTo>
                  <a:close/>
                  <a:moveTo>
                    <a:pt x="290" y="914"/>
                  </a:moveTo>
                  <a:lnTo>
                    <a:pt x="1317" y="914"/>
                  </a:lnTo>
                  <a:cubicBezTo>
                    <a:pt x="1383" y="961"/>
                    <a:pt x="1433" y="1011"/>
                    <a:pt x="1456" y="1061"/>
                  </a:cubicBezTo>
                  <a:lnTo>
                    <a:pt x="151" y="1061"/>
                  </a:lnTo>
                  <a:cubicBezTo>
                    <a:pt x="174" y="1012"/>
                    <a:pt x="224" y="962"/>
                    <a:pt x="290" y="914"/>
                  </a:cubicBezTo>
                  <a:close/>
                  <a:moveTo>
                    <a:pt x="1136" y="805"/>
                  </a:moveTo>
                  <a:lnTo>
                    <a:pt x="470" y="805"/>
                  </a:lnTo>
                  <a:cubicBezTo>
                    <a:pt x="578" y="748"/>
                    <a:pt x="697" y="699"/>
                    <a:pt x="803" y="664"/>
                  </a:cubicBezTo>
                  <a:cubicBezTo>
                    <a:pt x="895" y="695"/>
                    <a:pt x="1019" y="744"/>
                    <a:pt x="1136" y="805"/>
                  </a:cubicBezTo>
                  <a:close/>
                  <a:moveTo>
                    <a:pt x="1143" y="376"/>
                  </a:moveTo>
                  <a:cubicBezTo>
                    <a:pt x="1033" y="434"/>
                    <a:pt x="911" y="484"/>
                    <a:pt x="803" y="520"/>
                  </a:cubicBezTo>
                  <a:cubicBezTo>
                    <a:pt x="710" y="489"/>
                    <a:pt x="583" y="437"/>
                    <a:pt x="465" y="376"/>
                  </a:cubicBezTo>
                  <a:lnTo>
                    <a:pt x="1143" y="376"/>
                  </a:lnTo>
                  <a:close/>
                  <a:moveTo>
                    <a:pt x="402" y="1889"/>
                  </a:moveTo>
                  <a:cubicBezTo>
                    <a:pt x="527" y="1817"/>
                    <a:pt x="675" y="1753"/>
                    <a:pt x="803" y="1711"/>
                  </a:cubicBezTo>
                  <a:cubicBezTo>
                    <a:pt x="913" y="1747"/>
                    <a:pt x="1070" y="1812"/>
                    <a:pt x="1204" y="1889"/>
                  </a:cubicBezTo>
                  <a:lnTo>
                    <a:pt x="402" y="1889"/>
                  </a:lnTo>
                  <a:close/>
                </a:path>
              </a:pathLst>
            </a:custGeom>
            <a:solidFill>
              <a:schemeClr val="bg1"/>
            </a:solidFill>
            <a:ln>
              <a:noFill/>
            </a:ln>
          </p:spPr>
          <p:txBody>
            <a:bodyPr/>
            <a:lstStyle/>
            <a:p>
              <a:endParaRPr lang="zh-CN" altLang="en-US">
                <a:latin typeface="Arial" panose="020B0604020202020204"/>
                <a:ea typeface="微软雅黑" panose="020B0503020204020204" pitchFamily="34"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225" y="430532"/>
            <a:ext cx="3503930" cy="853440"/>
            <a:chOff x="835" y="678"/>
            <a:chExt cx="5518" cy="1344"/>
          </a:xfrm>
        </p:grpSpPr>
        <p:sp>
          <p:nvSpPr>
            <p:cNvPr id="15" name="文本框 14"/>
            <p:cNvSpPr txBox="1"/>
            <p:nvPr/>
          </p:nvSpPr>
          <p:spPr>
            <a:xfrm>
              <a:off x="2759" y="915"/>
              <a:ext cx="3594" cy="1016"/>
            </a:xfrm>
            <a:prstGeom prst="rect">
              <a:avLst/>
            </a:prstGeom>
            <a:noFill/>
          </p:spPr>
          <p:txBody>
            <a:bodyPr wrap="square" rtlCol="0">
              <a:spAutoFit/>
            </a:bodyPr>
            <a:lstStyle/>
            <a:p>
              <a:pPr algn="l"/>
              <a:r>
                <a:rPr lang="zh-CN" altLang="en-US" sz="3600" b="1" dirty="0">
                  <a:solidFill>
                    <a:srgbClr val="8AFEFE"/>
                  </a:solidFill>
                  <a:latin typeface="Arial" panose="020B0604020202020204"/>
                  <a:ea typeface="微软雅黑" panose="020B0503020204020204" pitchFamily="34" charset="-122"/>
                  <a:sym typeface="Arial" panose="020B0604020202020204"/>
                </a:rPr>
                <a:t>设计思路</a:t>
              </a:r>
              <a:endParaRPr lang="zh-CN" altLang="en-US" sz="3600" b="1" dirty="0">
                <a:solidFill>
                  <a:srgbClr val="8AFEFE"/>
                </a:solidFill>
                <a:latin typeface="Arial" panose="020B0604020202020204"/>
                <a:ea typeface="微软雅黑" panose="020B0503020204020204" pitchFamily="34" charset="-122"/>
                <a:sym typeface="Arial" panose="020B0604020202020204"/>
              </a:endParaRPr>
            </a:p>
          </p:txBody>
        </p:sp>
        <p:pic>
          <p:nvPicPr>
            <p:cNvPr id="5" name="图片 4" descr="蓝色星球03"/>
            <p:cNvPicPr>
              <a:picLocks noChangeAspect="1"/>
            </p:cNvPicPr>
            <p:nvPr/>
          </p:nvPicPr>
          <p:blipFill>
            <a:blip r:embed="rId1"/>
            <a:srcRect/>
            <a:stretch>
              <a:fillRect/>
            </a:stretch>
          </p:blipFill>
          <p:spPr>
            <a:xfrm>
              <a:off x="835" y="678"/>
              <a:ext cx="1694" cy="1344"/>
            </a:xfrm>
            <a:prstGeom prst="rect">
              <a:avLst/>
            </a:prstGeom>
          </p:spPr>
        </p:pic>
      </p:grpSp>
      <p:grpSp>
        <p:nvGrpSpPr>
          <p:cNvPr id="14" name="组合 13"/>
          <p:cNvGrpSpPr/>
          <p:nvPr/>
        </p:nvGrpSpPr>
        <p:grpSpPr>
          <a:xfrm>
            <a:off x="1327785" y="1576706"/>
            <a:ext cx="6833235" cy="4060190"/>
            <a:chOff x="10503" y="2827"/>
            <a:chExt cx="10761" cy="6394"/>
          </a:xfrm>
        </p:grpSpPr>
        <p:sp>
          <p:nvSpPr>
            <p:cNvPr id="26" name="文本框 25"/>
            <p:cNvSpPr txBox="1"/>
            <p:nvPr/>
          </p:nvSpPr>
          <p:spPr>
            <a:xfrm>
              <a:off x="10503" y="4037"/>
              <a:ext cx="10761" cy="5184"/>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en-US"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    </a:t>
              </a:r>
              <a:r>
                <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解析 OpenDigger 下载的</a:t>
              </a:r>
              <a:r>
                <a:rPr lang="en-US"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J</a:t>
              </a:r>
              <a:r>
                <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SON数据文件，转化为CSV文件</a:t>
              </a:r>
              <a:r>
                <a:rPr lang="zh-CN"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，同时，根据文件路径名称为</a:t>
              </a:r>
              <a:r>
                <a:rPr lang="en-US" altLang="zh-CN"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CSV</a:t>
              </a:r>
              <a:r>
                <a:rPr lang="zh-CN" altLang="en-US"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文件命名，</a:t>
              </a:r>
              <a:r>
                <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确保每个CSV文件准确反映其对应的项目</a:t>
              </a:r>
              <a:r>
                <a:rPr lang="zh-CN"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a:t>
              </a:r>
              <a:r>
                <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具体指标</a:t>
              </a:r>
              <a:r>
                <a:rPr lang="zh-CN"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和指标数据</a:t>
              </a:r>
              <a:r>
                <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a:t>
              </a:r>
              <a:endPar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endParaRPr>
            </a:p>
            <a:p>
              <a:pPr defTabSz="912495" fontAlgn="auto">
                <a:lnSpc>
                  <a:spcPct val="130000"/>
                </a:lnSpc>
                <a:spcBef>
                  <a:spcPts val="0"/>
                </a:spcBef>
                <a:defRPr/>
              </a:pPr>
              <a:r>
                <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对各个指标数据进行预处理操作</a:t>
              </a:r>
              <a:endPar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endParaRPr>
            </a:p>
            <a:p>
              <a:pPr defTabSz="912495" fontAlgn="auto">
                <a:lnSpc>
                  <a:spcPct val="130000"/>
                </a:lnSpc>
                <a:spcBef>
                  <a:spcPts val="0"/>
                </a:spcBef>
                <a:defRPr/>
              </a:pPr>
              <a:r>
                <a:rPr lang="zh-CN"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①</a:t>
              </a:r>
              <a:r>
                <a:rPr lang="en-US" altLang="zh-CN"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 </a:t>
              </a:r>
              <a:r>
                <a:rPr lang="zh-CN"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对于</a:t>
              </a:r>
              <a:r>
                <a:rPr lang="en-US" altLang="zh-CN"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Opendigger</a:t>
              </a:r>
              <a:r>
                <a:rPr lang="zh-CN" altLang="en-US"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中缺失的日期数据，统一日期标准，对同一开源项目中的所有指标文件进行补齐。</a:t>
              </a:r>
              <a:endParaRPr lang="zh-CN" altLang="en-US"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endParaRPr>
            </a:p>
            <a:p>
              <a:pPr defTabSz="912495" fontAlgn="auto">
                <a:lnSpc>
                  <a:spcPct val="130000"/>
                </a:lnSpc>
                <a:spcBef>
                  <a:spcPts val="0"/>
                </a:spcBef>
                <a:defRPr/>
              </a:pPr>
              <a:r>
                <a:rPr lang="zh-CN" altLang="en-US"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②</a:t>
              </a:r>
              <a:r>
                <a:rPr lang="en-US" altLang="zh-CN"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 </a:t>
              </a:r>
              <a:r>
                <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考虑数据的性质与特性，对</a:t>
              </a:r>
              <a:r>
                <a:rPr lang="zh-CN"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上述日期补齐的数据做</a:t>
              </a:r>
              <a:r>
                <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不同的缺失值和异常值处理。</a:t>
              </a:r>
              <a:endParaRPr sz="2000"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endParaRPr>
            </a:p>
          </p:txBody>
        </p:sp>
        <p:sp>
          <p:nvSpPr>
            <p:cNvPr id="27" name="文本框 26"/>
            <p:cNvSpPr txBox="1"/>
            <p:nvPr/>
          </p:nvSpPr>
          <p:spPr>
            <a:xfrm>
              <a:off x="10503" y="2827"/>
              <a:ext cx="6668" cy="9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200" b="1" dirty="0">
                  <a:solidFill>
                    <a:srgbClr val="8AFEFE"/>
                  </a:solidFill>
                  <a:latin typeface="黑体" panose="02010609060101010101" charset="-122"/>
                  <a:ea typeface="黑体" panose="02010609060101010101" charset="-122"/>
                  <a:sym typeface="Arial" panose="020B0604020202020204"/>
                </a:rPr>
                <a:t>1.</a:t>
              </a:r>
              <a:r>
                <a:rPr lang="zh-CN" altLang="en-US" sz="3200" b="1" dirty="0">
                  <a:solidFill>
                    <a:srgbClr val="8AFEFE"/>
                  </a:solidFill>
                  <a:latin typeface="黑体" panose="02010609060101010101" charset="-122"/>
                  <a:ea typeface="黑体" panose="02010609060101010101" charset="-122"/>
                  <a:sym typeface="Arial" panose="020B0604020202020204"/>
                </a:rPr>
                <a:t>数据获取与</a:t>
              </a:r>
              <a:r>
                <a:rPr lang="zh-CN" altLang="en-US" sz="3200" b="1" dirty="0">
                  <a:solidFill>
                    <a:srgbClr val="8AFEFE"/>
                  </a:solidFill>
                  <a:latin typeface="黑体" panose="02010609060101010101" charset="-122"/>
                  <a:ea typeface="黑体" panose="02010609060101010101" charset="-122"/>
                  <a:sym typeface="Arial" panose="020B0604020202020204"/>
                </a:rPr>
                <a:t>预处理</a:t>
              </a:r>
              <a:endParaRPr lang="zh-CN" altLang="en-US" sz="3200" b="1" dirty="0">
                <a:solidFill>
                  <a:srgbClr val="8AFEFE"/>
                </a:solidFill>
                <a:latin typeface="黑体" panose="02010609060101010101" charset="-122"/>
                <a:ea typeface="黑体" panose="02010609060101010101" charset="-122"/>
                <a:sym typeface="Arial" panose="020B0604020202020204"/>
              </a:endParaRPr>
            </a:p>
          </p:txBody>
        </p:sp>
      </p:grpSp>
      <p:pic>
        <p:nvPicPr>
          <p:cNvPr id="28" name="图片 27"/>
          <p:cNvPicPr>
            <a:picLocks noChangeAspect="1"/>
          </p:cNvPicPr>
          <p:nvPr/>
        </p:nvPicPr>
        <p:blipFill>
          <a:blip r:embed="rId2"/>
          <a:stretch>
            <a:fillRect/>
          </a:stretch>
        </p:blipFill>
        <p:spPr>
          <a:xfrm>
            <a:off x="7979410" y="430530"/>
            <a:ext cx="3954145" cy="2376805"/>
          </a:xfrm>
          <a:prstGeom prst="rect">
            <a:avLst/>
          </a:prstGeom>
        </p:spPr>
      </p:pic>
      <p:sp>
        <p:nvSpPr>
          <p:cNvPr id="29" name="文本框 28"/>
          <p:cNvSpPr txBox="1"/>
          <p:nvPr/>
        </p:nvSpPr>
        <p:spPr>
          <a:xfrm>
            <a:off x="8632190" y="2940050"/>
            <a:ext cx="2649220" cy="368300"/>
          </a:xfrm>
          <a:prstGeom prst="rect">
            <a:avLst/>
          </a:prstGeom>
          <a:noFill/>
        </p:spPr>
        <p:txBody>
          <a:bodyPr wrap="square" rtlCol="0">
            <a:spAutoFit/>
          </a:bodyPr>
          <a:p>
            <a:pPr algn="l"/>
            <a:r>
              <a:rPr lang="zh-CN" altLang="en-US">
                <a:solidFill>
                  <a:schemeClr val="bg1"/>
                </a:solidFill>
              </a:rPr>
              <a:t>文件转化和</a:t>
            </a:r>
            <a:r>
              <a:rPr lang="en-US" altLang="zh-CN">
                <a:solidFill>
                  <a:schemeClr val="bg1"/>
                </a:solidFill>
              </a:rPr>
              <a:t>CSV</a:t>
            </a:r>
            <a:r>
              <a:rPr lang="zh-CN" altLang="en-US">
                <a:solidFill>
                  <a:schemeClr val="bg1"/>
                </a:solidFill>
              </a:rPr>
              <a:t>文件命名</a:t>
            </a:r>
            <a:endParaRPr lang="zh-CN" altLang="en-US">
              <a:solidFill>
                <a:schemeClr val="bg1"/>
              </a:solidFill>
            </a:endParaRPr>
          </a:p>
        </p:txBody>
      </p:sp>
      <p:pic>
        <p:nvPicPr>
          <p:cNvPr id="31" name="图片 30"/>
          <p:cNvPicPr>
            <a:picLocks noChangeAspect="1"/>
          </p:cNvPicPr>
          <p:nvPr/>
        </p:nvPicPr>
        <p:blipFill>
          <a:blip r:embed="rId3"/>
          <a:stretch>
            <a:fillRect/>
          </a:stretch>
        </p:blipFill>
        <p:spPr>
          <a:xfrm>
            <a:off x="10202545" y="3482975"/>
            <a:ext cx="1424940" cy="2727960"/>
          </a:xfrm>
          <a:prstGeom prst="rect">
            <a:avLst/>
          </a:prstGeom>
        </p:spPr>
      </p:pic>
      <p:sp>
        <p:nvSpPr>
          <p:cNvPr id="32" name="文本框 31"/>
          <p:cNvSpPr txBox="1"/>
          <p:nvPr/>
        </p:nvSpPr>
        <p:spPr>
          <a:xfrm>
            <a:off x="9497060" y="3970020"/>
            <a:ext cx="403860" cy="1753235"/>
          </a:xfrm>
          <a:prstGeom prst="rect">
            <a:avLst/>
          </a:prstGeom>
          <a:noFill/>
        </p:spPr>
        <p:txBody>
          <a:bodyPr wrap="square" rtlCol="0">
            <a:spAutoFit/>
          </a:bodyPr>
          <a:p>
            <a:r>
              <a:rPr lang="zh-CN" altLang="en-US">
                <a:solidFill>
                  <a:schemeClr val="bg1"/>
                </a:solidFill>
              </a:rPr>
              <a:t>填补缺失日期</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500"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linds(horizontal)">
                                      <p:cBhvr>
                                        <p:cTn id="10" dur="500"/>
                                        <p:tgtEl>
                                          <p:spTgt spid="28"/>
                                        </p:tgtEl>
                                      </p:cBhvr>
                                    </p:animEffect>
                                  </p:childTnLst>
                                </p:cTn>
                              </p:par>
                              <p:par>
                                <p:cTn id="11" presetID="3" presetClass="entr" presetSubtype="1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linds(horizontal)">
                                      <p:cBhvr>
                                        <p:cTn id="13" dur="500"/>
                                        <p:tgtEl>
                                          <p:spTgt spid="3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linds(horizontal)">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2" grpId="0"/>
      <p:bldP spid="3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10235" y="1978025"/>
            <a:ext cx="7371715" cy="2609215"/>
          </a:xfrm>
          <a:prstGeom prst="rect">
            <a:avLst/>
          </a:prstGeom>
          <a:noFill/>
        </p:spPr>
        <p:txBody>
          <a:bodyPr wrap="square" rtlCol="0">
            <a:spAutoFit/>
            <a:scene3d>
              <a:camera prst="orthographicFront"/>
              <a:lightRig rig="threePt" dir="t"/>
            </a:scene3d>
            <a:sp3d contourW="12700"/>
          </a:bodyPr>
          <a:lstStyle/>
          <a:p>
            <a:pPr algn="l" defTabSz="912495" fontAlgn="auto">
              <a:lnSpc>
                <a:spcPct val="130000"/>
              </a:lnSpc>
              <a:spcBef>
                <a:spcPts val="0"/>
              </a:spcBef>
              <a:defRPr/>
            </a:pPr>
            <a:r>
              <a:rPr lang="en-US"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    </a:t>
            </a:r>
            <a:r>
              <a:rPr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对预处理后的数据进行融合，综合考虑OpenDigger中指标数据的性质、应用和计算资源等因素，并综合数据之间的相关性，依据项目活跃度，社区参与度，代码质量，用户反馈这四个维度层面考量。</a:t>
            </a:r>
            <a:endParaRPr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endParaRPr>
          </a:p>
          <a:p>
            <a:pPr algn="l" defTabSz="912495" fontAlgn="auto">
              <a:lnSpc>
                <a:spcPct val="130000"/>
              </a:lnSpc>
              <a:spcBef>
                <a:spcPts val="0"/>
              </a:spcBef>
              <a:defRPr/>
            </a:pPr>
            <a:r>
              <a:rPr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rPr>
              <a:t>此外，对于不同数据格式，复杂的数据等情况，需要对其进行转换，从而对多源数据的精准高效融合。另外，还应用一种全新的评估来统一上述四个维度层次，使得原本分散的指标数据能够在同一维度上进行比较和综合分析，进一步提升了数据的可读性和可解释性。</a:t>
            </a:r>
            <a:endParaRPr dirty="0">
              <a:solidFill>
                <a:schemeClr val="bg1"/>
              </a:solidFill>
              <a:latin typeface="等线" panose="02010600030101010101" charset="-122"/>
              <a:ea typeface="等线" panose="02010600030101010101" charset="-122"/>
              <a:cs typeface="宋体" panose="02010600030101010101" pitchFamily="2" charset="-122"/>
              <a:sym typeface="Arial" panose="020B0604020202020204"/>
            </a:endParaRPr>
          </a:p>
        </p:txBody>
      </p:sp>
      <p:grpSp>
        <p:nvGrpSpPr>
          <p:cNvPr id="2" name="组合 1"/>
          <p:cNvGrpSpPr/>
          <p:nvPr/>
        </p:nvGrpSpPr>
        <p:grpSpPr>
          <a:xfrm>
            <a:off x="1236345" y="4543425"/>
            <a:ext cx="8189446" cy="2314575"/>
            <a:chOff x="1191260" y="3851275"/>
            <a:chExt cx="8063865" cy="3010535"/>
          </a:xfrm>
        </p:grpSpPr>
        <p:pic>
          <p:nvPicPr>
            <p:cNvPr id="4" name="图片 3" descr="蓝色星球01"/>
            <p:cNvPicPr>
              <a:picLocks noChangeAspect="1"/>
            </p:cNvPicPr>
            <p:nvPr/>
          </p:nvPicPr>
          <p:blipFill>
            <a:blip r:embed="rId1"/>
            <a:srcRect/>
            <a:stretch>
              <a:fillRect/>
            </a:stretch>
          </p:blipFill>
          <p:spPr>
            <a:xfrm>
              <a:off x="2937510" y="3851275"/>
              <a:ext cx="6317615" cy="3010535"/>
            </a:xfrm>
            <a:prstGeom prst="rect">
              <a:avLst/>
            </a:prstGeom>
            <a:effectLst>
              <a:outerShdw blurRad="901700" sx="102000" sy="102000" algn="ctr" rotWithShape="0">
                <a:prstClr val="black">
                  <a:alpha val="40000"/>
                </a:prstClr>
              </a:outerShdw>
            </a:effectLst>
          </p:spPr>
        </p:pic>
        <p:sp>
          <p:nvSpPr>
            <p:cNvPr id="9" name="椭圆 8"/>
            <p:cNvSpPr/>
            <p:nvPr/>
          </p:nvSpPr>
          <p:spPr>
            <a:xfrm>
              <a:off x="1191260" y="5721350"/>
              <a:ext cx="160655" cy="160655"/>
            </a:xfrm>
            <a:prstGeom prst="ellipse">
              <a:avLst/>
            </a:prstGeom>
            <a:solidFill>
              <a:srgbClr val="8A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a:ea typeface="微软雅黑" panose="020B0503020204020204" pitchFamily="34" charset="-122"/>
                <a:sym typeface="Arial" panose="020B0604020202020204"/>
              </a:endParaRPr>
            </a:p>
          </p:txBody>
        </p:sp>
      </p:grpSp>
      <p:grpSp>
        <p:nvGrpSpPr>
          <p:cNvPr id="3" name="组合 2"/>
          <p:cNvGrpSpPr/>
          <p:nvPr/>
        </p:nvGrpSpPr>
        <p:grpSpPr>
          <a:xfrm>
            <a:off x="246380" y="332742"/>
            <a:ext cx="3503930" cy="853440"/>
            <a:chOff x="835" y="678"/>
            <a:chExt cx="5518" cy="1344"/>
          </a:xfrm>
        </p:grpSpPr>
        <p:sp>
          <p:nvSpPr>
            <p:cNvPr id="24" name="文本框 23"/>
            <p:cNvSpPr txBox="1"/>
            <p:nvPr/>
          </p:nvSpPr>
          <p:spPr>
            <a:xfrm>
              <a:off x="2759" y="915"/>
              <a:ext cx="3594" cy="1016"/>
            </a:xfrm>
            <a:prstGeom prst="rect">
              <a:avLst/>
            </a:prstGeom>
            <a:noFill/>
          </p:spPr>
          <p:txBody>
            <a:bodyPr wrap="square" rtlCol="0">
              <a:spAutoFit/>
            </a:bodyPr>
            <a:p>
              <a:pPr algn="l"/>
              <a:r>
                <a:rPr lang="zh-CN" altLang="en-US" sz="3600" b="1" dirty="0">
                  <a:solidFill>
                    <a:srgbClr val="8AFEFE"/>
                  </a:solidFill>
                  <a:latin typeface="Arial" panose="020B0604020202020204"/>
                  <a:ea typeface="微软雅黑" panose="020B0503020204020204" pitchFamily="34" charset="-122"/>
                  <a:sym typeface="Arial" panose="020B0604020202020204"/>
                </a:rPr>
                <a:t>设计思路</a:t>
              </a:r>
              <a:endParaRPr lang="zh-CN" altLang="en-US" sz="3600" b="1" dirty="0">
                <a:solidFill>
                  <a:srgbClr val="8AFEFE"/>
                </a:solidFill>
                <a:latin typeface="Arial" panose="020B0604020202020204"/>
                <a:ea typeface="微软雅黑" panose="020B0503020204020204" pitchFamily="34" charset="-122"/>
                <a:sym typeface="Arial" panose="020B0604020202020204"/>
              </a:endParaRPr>
            </a:p>
          </p:txBody>
        </p:sp>
        <p:pic>
          <p:nvPicPr>
            <p:cNvPr id="25" name="图片 24" descr="蓝色星球03"/>
            <p:cNvPicPr>
              <a:picLocks noChangeAspect="1"/>
            </p:cNvPicPr>
            <p:nvPr/>
          </p:nvPicPr>
          <p:blipFill>
            <a:blip r:embed="rId2"/>
            <a:srcRect/>
            <a:stretch>
              <a:fillRect/>
            </a:stretch>
          </p:blipFill>
          <p:spPr>
            <a:xfrm>
              <a:off x="835" y="678"/>
              <a:ext cx="1694" cy="1344"/>
            </a:xfrm>
            <a:prstGeom prst="rect">
              <a:avLst/>
            </a:prstGeom>
          </p:spPr>
        </p:pic>
      </p:grpSp>
      <p:sp>
        <p:nvSpPr>
          <p:cNvPr id="29" name="文本框 28"/>
          <p:cNvSpPr txBox="1"/>
          <p:nvPr/>
        </p:nvSpPr>
        <p:spPr>
          <a:xfrm>
            <a:off x="610235" y="1394461"/>
            <a:ext cx="423418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dirty="0">
                <a:solidFill>
                  <a:srgbClr val="8AFEFE"/>
                </a:solidFill>
                <a:latin typeface="黑体" panose="02010609060101010101" charset="-122"/>
                <a:ea typeface="黑体" panose="02010609060101010101" charset="-122"/>
                <a:sym typeface="Arial" panose="020B0604020202020204"/>
              </a:rPr>
              <a:t>2.</a:t>
            </a:r>
            <a:r>
              <a:rPr lang="zh-CN" altLang="en-US" sz="3200" b="1" dirty="0">
                <a:solidFill>
                  <a:srgbClr val="8AFEFE"/>
                </a:solidFill>
                <a:latin typeface="黑体" panose="02010609060101010101" charset="-122"/>
                <a:ea typeface="黑体" panose="02010609060101010101" charset="-122"/>
                <a:sym typeface="Arial" panose="020B0604020202020204"/>
              </a:rPr>
              <a:t>多源数据</a:t>
            </a:r>
            <a:r>
              <a:rPr lang="zh-CN" altLang="en-US" sz="3200" b="1" dirty="0">
                <a:solidFill>
                  <a:srgbClr val="8AFEFE"/>
                </a:solidFill>
                <a:latin typeface="黑体" panose="02010609060101010101" charset="-122"/>
                <a:ea typeface="黑体" panose="02010609060101010101" charset="-122"/>
                <a:sym typeface="Arial" panose="020B0604020202020204"/>
              </a:rPr>
              <a:t>融合</a:t>
            </a:r>
            <a:endParaRPr lang="zh-CN" altLang="en-US" sz="3200" b="1" dirty="0">
              <a:solidFill>
                <a:srgbClr val="8AFEFE"/>
              </a:solidFill>
              <a:latin typeface="黑体" panose="02010609060101010101" charset="-122"/>
              <a:ea typeface="黑体" panose="02010609060101010101" charset="-122"/>
              <a:sym typeface="Arial" panose="020B0604020202020204"/>
            </a:endParaRPr>
          </a:p>
        </p:txBody>
      </p:sp>
      <p:pic>
        <p:nvPicPr>
          <p:cNvPr id="30" name="图片 29"/>
          <p:cNvPicPr>
            <a:picLocks noChangeAspect="1"/>
          </p:cNvPicPr>
          <p:nvPr/>
        </p:nvPicPr>
        <p:blipFill>
          <a:blip r:embed="rId3"/>
          <a:stretch>
            <a:fillRect/>
          </a:stretch>
        </p:blipFill>
        <p:spPr>
          <a:xfrm>
            <a:off x="7981950" y="1624965"/>
            <a:ext cx="3961765" cy="2529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13" grpId="0"/>
      <p:bldP spid="13" grpId="1"/>
    </p:bldLst>
  </p:timing>
</p:sld>
</file>

<file path=ppt/tags/tag1.xml><?xml version="1.0" encoding="utf-8"?>
<p:tagLst xmlns:p="http://schemas.openxmlformats.org/presentationml/2006/main">
  <p:tag name="KSO_WM_UNIT_PLACING_PICTURE_USER_VIEWPORT" val="{&quot;height&quot;:10816,&quot;width&quot;:19225}"/>
</p:tagLst>
</file>

<file path=ppt/tags/tag2.xml><?xml version="1.0" encoding="utf-8"?>
<p:tagLst xmlns:p="http://schemas.openxmlformats.org/presentationml/2006/main">
  <p:tag name="ISPRING_PRESENTATION_TITLE" val="太空"/>
  <p:tag name="KSO_WPP_MARK_KEY" val="8e71927d-be99-4b63-9568-2985f9befae2"/>
  <p:tag name="COMMONDATA" val="eyJoZGlkIjoiOTYzYzAxYTA0ZjZkZDJlZjY3OTFkMTNiZTE0M2Q4MjY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7387</Words>
  <Application>WPS 演示</Application>
  <PresentationFormat>自定义</PresentationFormat>
  <Paragraphs>338</Paragraphs>
  <Slides>32</Slides>
  <Notes>24</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32</vt:i4>
      </vt:variant>
    </vt:vector>
  </HeadingPairs>
  <TitlesOfParts>
    <vt:vector size="47" baseType="lpstr">
      <vt:lpstr>Arial</vt:lpstr>
      <vt:lpstr>宋体</vt:lpstr>
      <vt:lpstr>Wingdings</vt:lpstr>
      <vt:lpstr>印品黑体</vt:lpstr>
      <vt:lpstr>黑体</vt:lpstr>
      <vt:lpstr>微软雅黑</vt:lpstr>
      <vt:lpstr>等线</vt:lpstr>
      <vt:lpstr>Arial</vt:lpstr>
      <vt:lpstr>Arial Unicode MS</vt:lpstr>
      <vt:lpstr>Calibri</vt:lpstr>
      <vt:lpstr>爱奇艺黑体</vt:lpstr>
      <vt:lpstr>Times New Roman</vt:lpstr>
      <vt:lpstr>Segoe UI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太空</dc:title>
  <dc:creator>第一PPT，www.1ppt.com</dc:creator>
  <cp:keywords>www.1ppt.com</cp:keywords>
  <dc:description>第一PPT</dc:description>
  <cp:lastModifiedBy>surprise    </cp:lastModifiedBy>
  <cp:revision>43</cp:revision>
  <dcterms:created xsi:type="dcterms:W3CDTF">2019-04-11T14:17:00Z</dcterms:created>
  <dcterms:modified xsi:type="dcterms:W3CDTF">2024-12-31T14:34:58Z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2052-11.1.0.12165</vt:lpwstr>
  </property>
  <property fmtid="{D5CDD505-2E9C-101B-9397-08002B2CF9AE}" pid="3" name="ICV">
    <vt:lpwstr>F1563D13B44B4CB79AEDA23B4B57DFD2</vt:lpwstr>
  </property>
</Properties>
</file>